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9" r:id="rId11"/>
    <p:sldId id="265" r:id="rId12"/>
    <p:sldId id="270" r:id="rId13"/>
    <p:sldId id="266" r:id="rId14"/>
    <p:sldId id="271" r:id="rId15"/>
    <p:sldId id="267" r:id="rId16"/>
    <p:sldId id="272" r:id="rId17"/>
    <p:sldId id="268" r:id="rId18"/>
    <p:sldId id="274" r:id="rId19"/>
    <p:sldId id="275" r:id="rId20"/>
    <p:sldId id="277" r:id="rId21"/>
    <p:sldId id="276" r:id="rId22"/>
    <p:sldId id="278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327"/>
  </p:normalViewPr>
  <p:slideViewPr>
    <p:cSldViewPr snapToGrid="0" snapToObjects="1" showGuides="1">
      <p:cViewPr varScale="1">
        <p:scale>
          <a:sx n="102" d="100"/>
          <a:sy n="102" d="100"/>
        </p:scale>
        <p:origin x="192" y="6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D1248F1-5F55-40A2-9BD6-041F2E90E7FB}" type="doc">
      <dgm:prSet loTypeId="urn:microsoft.com/office/officeart/2005/8/layout/list1" loCatId="list" qsTypeId="urn:microsoft.com/office/officeart/2005/8/quickstyle/simple4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D6F08E68-F49F-4396-BD88-163F5C11A033}">
      <dgm:prSet/>
      <dgm:spPr/>
      <dgm:t>
        <a:bodyPr/>
        <a:lstStyle/>
        <a:p>
          <a:r>
            <a:rPr lang="en-US" b="1"/>
            <a:t>Gender</a:t>
          </a:r>
          <a:endParaRPr lang="en-US"/>
        </a:p>
      </dgm:t>
    </dgm:pt>
    <dgm:pt modelId="{73A47BC2-F75E-4B54-935D-AEAF28F3A5EE}" type="parTrans" cxnId="{DA490282-F565-43F2-BC8C-6BC6A045B727}">
      <dgm:prSet/>
      <dgm:spPr/>
      <dgm:t>
        <a:bodyPr/>
        <a:lstStyle/>
        <a:p>
          <a:endParaRPr lang="en-US"/>
        </a:p>
      </dgm:t>
    </dgm:pt>
    <dgm:pt modelId="{C0CAA2A4-BBD9-49F8-A2C9-498FC6D21DE5}" type="sibTrans" cxnId="{DA490282-F565-43F2-BC8C-6BC6A045B727}">
      <dgm:prSet/>
      <dgm:spPr/>
      <dgm:t>
        <a:bodyPr/>
        <a:lstStyle/>
        <a:p>
          <a:endParaRPr lang="en-US"/>
        </a:p>
      </dgm:t>
    </dgm:pt>
    <dgm:pt modelId="{1971C7B8-E136-4FBF-9718-0DAABF8FA900}">
      <dgm:prSet/>
      <dgm:spPr/>
      <dgm:t>
        <a:bodyPr/>
        <a:lstStyle/>
        <a:p>
          <a:r>
            <a:rPr lang="en-US" dirty="0"/>
            <a:t>There is a statistically significant difference in the incidence of heart disease between genders</a:t>
          </a:r>
        </a:p>
      </dgm:t>
    </dgm:pt>
    <dgm:pt modelId="{FF457FB7-301F-4DC4-950F-1454A802A329}" type="parTrans" cxnId="{04609E45-337A-4F40-801B-3E307D7D077A}">
      <dgm:prSet/>
      <dgm:spPr/>
      <dgm:t>
        <a:bodyPr/>
        <a:lstStyle/>
        <a:p>
          <a:endParaRPr lang="en-US"/>
        </a:p>
      </dgm:t>
    </dgm:pt>
    <dgm:pt modelId="{317361A3-2804-4369-AA23-D5F61E71B610}" type="sibTrans" cxnId="{04609E45-337A-4F40-801B-3E307D7D077A}">
      <dgm:prSet/>
      <dgm:spPr/>
      <dgm:t>
        <a:bodyPr/>
        <a:lstStyle/>
        <a:p>
          <a:endParaRPr lang="en-US"/>
        </a:p>
      </dgm:t>
    </dgm:pt>
    <dgm:pt modelId="{6D1F6861-F29E-4F45-971A-60BF58598D6F}">
      <dgm:prSet/>
      <dgm:spPr/>
      <dgm:t>
        <a:bodyPr/>
        <a:lstStyle/>
        <a:p>
          <a:r>
            <a:rPr lang="en-US" dirty="0"/>
            <a:t>According to this data, being a male puts one at a higher risk for heart disease</a:t>
          </a:r>
        </a:p>
      </dgm:t>
    </dgm:pt>
    <dgm:pt modelId="{BAD87124-E93C-4864-8A25-365CDD7AF669}" type="parTrans" cxnId="{3A6E0B51-F74F-415F-90FC-85381019088A}">
      <dgm:prSet/>
      <dgm:spPr/>
      <dgm:t>
        <a:bodyPr/>
        <a:lstStyle/>
        <a:p>
          <a:endParaRPr lang="en-US"/>
        </a:p>
      </dgm:t>
    </dgm:pt>
    <dgm:pt modelId="{9EF9E97A-F12F-4003-BCF3-700B5ED6260F}" type="sibTrans" cxnId="{3A6E0B51-F74F-415F-90FC-85381019088A}">
      <dgm:prSet/>
      <dgm:spPr/>
      <dgm:t>
        <a:bodyPr/>
        <a:lstStyle/>
        <a:p>
          <a:endParaRPr lang="en-US"/>
        </a:p>
      </dgm:t>
    </dgm:pt>
    <dgm:pt modelId="{D02637B0-1758-BC4C-A3B8-0E2845BD0D3E}" type="pres">
      <dgm:prSet presAssocID="{FD1248F1-5F55-40A2-9BD6-041F2E90E7FB}" presName="linear" presStyleCnt="0">
        <dgm:presLayoutVars>
          <dgm:dir/>
          <dgm:animLvl val="lvl"/>
          <dgm:resizeHandles val="exact"/>
        </dgm:presLayoutVars>
      </dgm:prSet>
      <dgm:spPr/>
    </dgm:pt>
    <dgm:pt modelId="{5D98033A-8BBD-A547-939D-EB77D05896D2}" type="pres">
      <dgm:prSet presAssocID="{D6F08E68-F49F-4396-BD88-163F5C11A033}" presName="parentLin" presStyleCnt="0"/>
      <dgm:spPr/>
    </dgm:pt>
    <dgm:pt modelId="{F78A4056-4C8E-DE49-ABC2-8437A82C6DD6}" type="pres">
      <dgm:prSet presAssocID="{D6F08E68-F49F-4396-BD88-163F5C11A033}" presName="parentLeftMargin" presStyleLbl="node1" presStyleIdx="0" presStyleCnt="1"/>
      <dgm:spPr/>
    </dgm:pt>
    <dgm:pt modelId="{EE3524DC-DF68-CE42-832F-47AB29F104F2}" type="pres">
      <dgm:prSet presAssocID="{D6F08E68-F49F-4396-BD88-163F5C11A033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5BE462DA-B4FE-464E-99CF-596B5A91F122}" type="pres">
      <dgm:prSet presAssocID="{D6F08E68-F49F-4396-BD88-163F5C11A033}" presName="negativeSpace" presStyleCnt="0"/>
      <dgm:spPr/>
    </dgm:pt>
    <dgm:pt modelId="{D6F518F1-F19D-2340-8353-A8404E862E6C}" type="pres">
      <dgm:prSet presAssocID="{D6F08E68-F49F-4396-BD88-163F5C11A033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0487E736-A103-F048-9B5B-90342DD74F09}" type="presOf" srcId="{FD1248F1-5F55-40A2-9BD6-041F2E90E7FB}" destId="{D02637B0-1758-BC4C-A3B8-0E2845BD0D3E}" srcOrd="0" destOrd="0" presId="urn:microsoft.com/office/officeart/2005/8/layout/list1"/>
    <dgm:cxn modelId="{C9C82842-1053-AE42-AE7A-9C6761A2076D}" type="presOf" srcId="{D6F08E68-F49F-4396-BD88-163F5C11A033}" destId="{F78A4056-4C8E-DE49-ABC2-8437A82C6DD6}" srcOrd="0" destOrd="0" presId="urn:microsoft.com/office/officeart/2005/8/layout/list1"/>
    <dgm:cxn modelId="{04609E45-337A-4F40-801B-3E307D7D077A}" srcId="{D6F08E68-F49F-4396-BD88-163F5C11A033}" destId="{1971C7B8-E136-4FBF-9718-0DAABF8FA900}" srcOrd="0" destOrd="0" parTransId="{FF457FB7-301F-4DC4-950F-1454A802A329}" sibTransId="{317361A3-2804-4369-AA23-D5F61E71B610}"/>
    <dgm:cxn modelId="{CC79DB4A-AB0D-0A47-9649-CFD859A89128}" type="presOf" srcId="{D6F08E68-F49F-4396-BD88-163F5C11A033}" destId="{EE3524DC-DF68-CE42-832F-47AB29F104F2}" srcOrd="1" destOrd="0" presId="urn:microsoft.com/office/officeart/2005/8/layout/list1"/>
    <dgm:cxn modelId="{3A6E0B51-F74F-415F-90FC-85381019088A}" srcId="{D6F08E68-F49F-4396-BD88-163F5C11A033}" destId="{6D1F6861-F29E-4F45-971A-60BF58598D6F}" srcOrd="1" destOrd="0" parTransId="{BAD87124-E93C-4864-8A25-365CDD7AF669}" sibTransId="{9EF9E97A-F12F-4003-BCF3-700B5ED6260F}"/>
    <dgm:cxn modelId="{A61FA97A-F928-E942-A044-CC7FE4299F48}" type="presOf" srcId="{6D1F6861-F29E-4F45-971A-60BF58598D6F}" destId="{D6F518F1-F19D-2340-8353-A8404E862E6C}" srcOrd="0" destOrd="1" presId="urn:microsoft.com/office/officeart/2005/8/layout/list1"/>
    <dgm:cxn modelId="{DA490282-F565-43F2-BC8C-6BC6A045B727}" srcId="{FD1248F1-5F55-40A2-9BD6-041F2E90E7FB}" destId="{D6F08E68-F49F-4396-BD88-163F5C11A033}" srcOrd="0" destOrd="0" parTransId="{73A47BC2-F75E-4B54-935D-AEAF28F3A5EE}" sibTransId="{C0CAA2A4-BBD9-49F8-A2C9-498FC6D21DE5}"/>
    <dgm:cxn modelId="{FFA335BF-EE18-EE45-8157-7AB859FCEC90}" type="presOf" srcId="{1971C7B8-E136-4FBF-9718-0DAABF8FA900}" destId="{D6F518F1-F19D-2340-8353-A8404E862E6C}" srcOrd="0" destOrd="0" presId="urn:microsoft.com/office/officeart/2005/8/layout/list1"/>
    <dgm:cxn modelId="{F7EC24CF-49E0-584B-AC21-DD3A8973AE23}" type="presParOf" srcId="{D02637B0-1758-BC4C-A3B8-0E2845BD0D3E}" destId="{5D98033A-8BBD-A547-939D-EB77D05896D2}" srcOrd="0" destOrd="0" presId="urn:microsoft.com/office/officeart/2005/8/layout/list1"/>
    <dgm:cxn modelId="{2917D374-D483-7B43-8660-232AC6DABBD5}" type="presParOf" srcId="{5D98033A-8BBD-A547-939D-EB77D05896D2}" destId="{F78A4056-4C8E-DE49-ABC2-8437A82C6DD6}" srcOrd="0" destOrd="0" presId="urn:microsoft.com/office/officeart/2005/8/layout/list1"/>
    <dgm:cxn modelId="{137A998D-F4F2-CF4B-830B-327D2BD3C42D}" type="presParOf" srcId="{5D98033A-8BBD-A547-939D-EB77D05896D2}" destId="{EE3524DC-DF68-CE42-832F-47AB29F104F2}" srcOrd="1" destOrd="0" presId="urn:microsoft.com/office/officeart/2005/8/layout/list1"/>
    <dgm:cxn modelId="{68E214D3-FAEE-A84F-91F3-DD1BD95C806B}" type="presParOf" srcId="{D02637B0-1758-BC4C-A3B8-0E2845BD0D3E}" destId="{5BE462DA-B4FE-464E-99CF-596B5A91F122}" srcOrd="1" destOrd="0" presId="urn:microsoft.com/office/officeart/2005/8/layout/list1"/>
    <dgm:cxn modelId="{C7CA8207-E442-B646-9834-023E0A62CDBE}" type="presParOf" srcId="{D02637B0-1758-BC4C-A3B8-0E2845BD0D3E}" destId="{D6F518F1-F19D-2340-8353-A8404E862E6C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774BE7DC-31B4-471C-BD00-827379F69C2D}" type="doc">
      <dgm:prSet loTypeId="urn:microsoft.com/office/officeart/2005/8/layout/list1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388DE93-445F-4B19-A3F1-DFEC6FD07A73}">
      <dgm:prSet/>
      <dgm:spPr/>
      <dgm:t>
        <a:bodyPr/>
        <a:lstStyle/>
        <a:p>
          <a:r>
            <a:rPr lang="en-US"/>
            <a:t>Themes emerging from </a:t>
          </a:r>
          <a:r>
            <a:rPr lang="en-US" b="1"/>
            <a:t>k-Means</a:t>
          </a:r>
          <a:endParaRPr lang="en-US" dirty="0"/>
        </a:p>
      </dgm:t>
    </dgm:pt>
    <dgm:pt modelId="{1A599D0E-EEFF-40D2-853E-D16ADFA18A5A}" type="parTrans" cxnId="{C11A994C-A09F-4BD9-ADAD-D22A7B14C28B}">
      <dgm:prSet/>
      <dgm:spPr/>
      <dgm:t>
        <a:bodyPr/>
        <a:lstStyle/>
        <a:p>
          <a:endParaRPr lang="en-US"/>
        </a:p>
      </dgm:t>
    </dgm:pt>
    <dgm:pt modelId="{4741AC92-0DDA-4873-B433-159DC7151666}" type="sibTrans" cxnId="{C11A994C-A09F-4BD9-ADAD-D22A7B14C28B}">
      <dgm:prSet/>
      <dgm:spPr/>
      <dgm:t>
        <a:bodyPr/>
        <a:lstStyle/>
        <a:p>
          <a:endParaRPr lang="en-US"/>
        </a:p>
      </dgm:t>
    </dgm:pt>
    <dgm:pt modelId="{8D5FEB25-6CB5-4D33-9B02-58E629CB3E3C}">
      <dgm:prSet/>
      <dgm:spPr/>
      <dgm:t>
        <a:bodyPr/>
        <a:lstStyle/>
        <a:p>
          <a:r>
            <a:rPr lang="en-US" dirty="0"/>
            <a:t>Age is an influential factor in both the incidence of coronary heart disease and death</a:t>
          </a:r>
        </a:p>
      </dgm:t>
    </dgm:pt>
    <dgm:pt modelId="{2AAD5B43-B311-4D22-8531-931C6A6A4DA5}" type="parTrans" cxnId="{8AF96610-069C-4442-904B-D63D533989A9}">
      <dgm:prSet/>
      <dgm:spPr/>
      <dgm:t>
        <a:bodyPr/>
        <a:lstStyle/>
        <a:p>
          <a:endParaRPr lang="en-US"/>
        </a:p>
      </dgm:t>
    </dgm:pt>
    <dgm:pt modelId="{6B8FF601-DD99-4DF0-A7E1-73DEF7A17011}" type="sibTrans" cxnId="{8AF96610-069C-4442-904B-D63D533989A9}">
      <dgm:prSet/>
      <dgm:spPr/>
      <dgm:t>
        <a:bodyPr/>
        <a:lstStyle/>
        <a:p>
          <a:endParaRPr lang="en-US"/>
        </a:p>
      </dgm:t>
    </dgm:pt>
    <dgm:pt modelId="{461A1338-0D26-AF49-A1AA-B7DBDF590AE3}">
      <dgm:prSet/>
      <dgm:spPr/>
      <dgm:t>
        <a:bodyPr/>
        <a:lstStyle/>
        <a:p>
          <a:r>
            <a:rPr lang="en-US"/>
            <a:t>Incidence of stroke is likely a contributor to premature death</a:t>
          </a:r>
          <a:endParaRPr lang="en-US" dirty="0"/>
        </a:p>
      </dgm:t>
    </dgm:pt>
    <dgm:pt modelId="{B779B332-3A03-7F42-B837-D938E771B8D0}" type="parTrans" cxnId="{F1493FC8-1AC1-E54B-ACEA-9B97B457FD6E}">
      <dgm:prSet/>
      <dgm:spPr/>
      <dgm:t>
        <a:bodyPr/>
        <a:lstStyle/>
        <a:p>
          <a:endParaRPr lang="en-US"/>
        </a:p>
      </dgm:t>
    </dgm:pt>
    <dgm:pt modelId="{C1EE72BB-B13F-1C48-81DF-F3DE6DCBCD1D}" type="sibTrans" cxnId="{F1493FC8-1AC1-E54B-ACEA-9B97B457FD6E}">
      <dgm:prSet/>
      <dgm:spPr/>
      <dgm:t>
        <a:bodyPr/>
        <a:lstStyle/>
        <a:p>
          <a:endParaRPr lang="en-US"/>
        </a:p>
      </dgm:t>
    </dgm:pt>
    <dgm:pt modelId="{911C015D-D29B-EB47-BD99-7F547FCE2167}">
      <dgm:prSet/>
      <dgm:spPr/>
      <dgm:t>
        <a:bodyPr/>
        <a:lstStyle/>
        <a:p>
          <a:r>
            <a:rPr lang="en-US"/>
            <a:t>Smoking was a differentiator in terms of grouping, and likely a contributor to premature death as well</a:t>
          </a:r>
          <a:endParaRPr lang="en-US" dirty="0"/>
        </a:p>
      </dgm:t>
    </dgm:pt>
    <dgm:pt modelId="{7A1C7831-7563-784B-B51D-9546F1EDEC06}" type="parTrans" cxnId="{B6DDCFC2-9C2A-094A-9C26-7CE69FC8E7E8}">
      <dgm:prSet/>
      <dgm:spPr/>
      <dgm:t>
        <a:bodyPr/>
        <a:lstStyle/>
        <a:p>
          <a:endParaRPr lang="en-US"/>
        </a:p>
      </dgm:t>
    </dgm:pt>
    <dgm:pt modelId="{999D9663-C408-F94E-A4CE-AA5A75EBC46D}" type="sibTrans" cxnId="{B6DDCFC2-9C2A-094A-9C26-7CE69FC8E7E8}">
      <dgm:prSet/>
      <dgm:spPr/>
      <dgm:t>
        <a:bodyPr/>
        <a:lstStyle/>
        <a:p>
          <a:endParaRPr lang="en-US"/>
        </a:p>
      </dgm:t>
    </dgm:pt>
    <dgm:pt modelId="{B53B1F45-FD6D-7245-9DB6-76462D2F40D3}" type="pres">
      <dgm:prSet presAssocID="{774BE7DC-31B4-471C-BD00-827379F69C2D}" presName="linear" presStyleCnt="0">
        <dgm:presLayoutVars>
          <dgm:dir/>
          <dgm:animLvl val="lvl"/>
          <dgm:resizeHandles val="exact"/>
        </dgm:presLayoutVars>
      </dgm:prSet>
      <dgm:spPr/>
    </dgm:pt>
    <dgm:pt modelId="{BC064488-1A77-9E42-8296-751F444C7E1D}" type="pres">
      <dgm:prSet presAssocID="{A388DE93-445F-4B19-A3F1-DFEC6FD07A73}" presName="parentLin" presStyleCnt="0"/>
      <dgm:spPr/>
    </dgm:pt>
    <dgm:pt modelId="{DBFA0F99-4298-484F-9099-6B126EC2E030}" type="pres">
      <dgm:prSet presAssocID="{A388DE93-445F-4B19-A3F1-DFEC6FD07A73}" presName="parentLeftMargin" presStyleLbl="node1" presStyleIdx="0" presStyleCnt="1"/>
      <dgm:spPr/>
    </dgm:pt>
    <dgm:pt modelId="{1C2F8634-3E00-D54C-A83F-906D248CE456}" type="pres">
      <dgm:prSet presAssocID="{A388DE93-445F-4B19-A3F1-DFEC6FD07A73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36A5C2DC-3192-F342-8D0D-6BAAF5F62868}" type="pres">
      <dgm:prSet presAssocID="{A388DE93-445F-4B19-A3F1-DFEC6FD07A73}" presName="negativeSpace" presStyleCnt="0"/>
      <dgm:spPr/>
    </dgm:pt>
    <dgm:pt modelId="{E4B4617C-BEF3-984A-B59F-2946800ADDBC}" type="pres">
      <dgm:prSet presAssocID="{A388DE93-445F-4B19-A3F1-DFEC6FD07A73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F75E0B02-C805-924E-ADF2-CCC87CB2B5BF}" type="presOf" srcId="{A388DE93-445F-4B19-A3F1-DFEC6FD07A73}" destId="{DBFA0F99-4298-484F-9099-6B126EC2E030}" srcOrd="0" destOrd="0" presId="urn:microsoft.com/office/officeart/2005/8/layout/list1"/>
    <dgm:cxn modelId="{8AF96610-069C-4442-904B-D63D533989A9}" srcId="{A388DE93-445F-4B19-A3F1-DFEC6FD07A73}" destId="{8D5FEB25-6CB5-4D33-9B02-58E629CB3E3C}" srcOrd="0" destOrd="0" parTransId="{2AAD5B43-B311-4D22-8531-931C6A6A4DA5}" sibTransId="{6B8FF601-DD99-4DF0-A7E1-73DEF7A17011}"/>
    <dgm:cxn modelId="{C11A994C-A09F-4BD9-ADAD-D22A7B14C28B}" srcId="{774BE7DC-31B4-471C-BD00-827379F69C2D}" destId="{A388DE93-445F-4B19-A3F1-DFEC6FD07A73}" srcOrd="0" destOrd="0" parTransId="{1A599D0E-EEFF-40D2-853E-D16ADFA18A5A}" sibTransId="{4741AC92-0DDA-4873-B433-159DC7151666}"/>
    <dgm:cxn modelId="{109B9C5E-EA37-154E-A143-16F09953323D}" type="presOf" srcId="{774BE7DC-31B4-471C-BD00-827379F69C2D}" destId="{B53B1F45-FD6D-7245-9DB6-76462D2F40D3}" srcOrd="0" destOrd="0" presId="urn:microsoft.com/office/officeart/2005/8/layout/list1"/>
    <dgm:cxn modelId="{9E3ADB75-A7C1-C941-87E5-1F7AD24E49CB}" type="presOf" srcId="{911C015D-D29B-EB47-BD99-7F547FCE2167}" destId="{E4B4617C-BEF3-984A-B59F-2946800ADDBC}" srcOrd="0" destOrd="2" presId="urn:microsoft.com/office/officeart/2005/8/layout/list1"/>
    <dgm:cxn modelId="{C16D3978-78EB-B749-B372-6723FCA8C964}" type="presOf" srcId="{461A1338-0D26-AF49-A1AA-B7DBDF590AE3}" destId="{E4B4617C-BEF3-984A-B59F-2946800ADDBC}" srcOrd="0" destOrd="1" presId="urn:microsoft.com/office/officeart/2005/8/layout/list1"/>
    <dgm:cxn modelId="{23583179-618B-FE49-81C4-199974084D08}" type="presOf" srcId="{8D5FEB25-6CB5-4D33-9B02-58E629CB3E3C}" destId="{E4B4617C-BEF3-984A-B59F-2946800ADDBC}" srcOrd="0" destOrd="0" presId="urn:microsoft.com/office/officeart/2005/8/layout/list1"/>
    <dgm:cxn modelId="{B6DDCFC2-9C2A-094A-9C26-7CE69FC8E7E8}" srcId="{A388DE93-445F-4B19-A3F1-DFEC6FD07A73}" destId="{911C015D-D29B-EB47-BD99-7F547FCE2167}" srcOrd="2" destOrd="0" parTransId="{7A1C7831-7563-784B-B51D-9546F1EDEC06}" sibTransId="{999D9663-C408-F94E-A4CE-AA5A75EBC46D}"/>
    <dgm:cxn modelId="{F1493FC8-1AC1-E54B-ACEA-9B97B457FD6E}" srcId="{A388DE93-445F-4B19-A3F1-DFEC6FD07A73}" destId="{461A1338-0D26-AF49-A1AA-B7DBDF590AE3}" srcOrd="1" destOrd="0" parTransId="{B779B332-3A03-7F42-B837-D938E771B8D0}" sibTransId="{C1EE72BB-B13F-1C48-81DF-F3DE6DCBCD1D}"/>
    <dgm:cxn modelId="{A3E16CC8-E1BA-DE48-A743-7E8D96A11A54}" type="presOf" srcId="{A388DE93-445F-4B19-A3F1-DFEC6FD07A73}" destId="{1C2F8634-3E00-D54C-A83F-906D248CE456}" srcOrd="1" destOrd="0" presId="urn:microsoft.com/office/officeart/2005/8/layout/list1"/>
    <dgm:cxn modelId="{ACE107B8-A6BD-BB4B-B203-5D9A557BADEE}" type="presParOf" srcId="{B53B1F45-FD6D-7245-9DB6-76462D2F40D3}" destId="{BC064488-1A77-9E42-8296-751F444C7E1D}" srcOrd="0" destOrd="0" presId="urn:microsoft.com/office/officeart/2005/8/layout/list1"/>
    <dgm:cxn modelId="{7488EA70-376E-CC43-BED1-D47AF0108752}" type="presParOf" srcId="{BC064488-1A77-9E42-8296-751F444C7E1D}" destId="{DBFA0F99-4298-484F-9099-6B126EC2E030}" srcOrd="0" destOrd="0" presId="urn:microsoft.com/office/officeart/2005/8/layout/list1"/>
    <dgm:cxn modelId="{5237AF9E-2FC9-014E-BAA4-495A54B77036}" type="presParOf" srcId="{BC064488-1A77-9E42-8296-751F444C7E1D}" destId="{1C2F8634-3E00-D54C-A83F-906D248CE456}" srcOrd="1" destOrd="0" presId="urn:microsoft.com/office/officeart/2005/8/layout/list1"/>
    <dgm:cxn modelId="{24DE0980-56E9-2840-9AEA-B657E4FF1B62}" type="presParOf" srcId="{B53B1F45-FD6D-7245-9DB6-76462D2F40D3}" destId="{36A5C2DC-3192-F342-8D0D-6BAAF5F62868}" srcOrd="1" destOrd="0" presId="urn:microsoft.com/office/officeart/2005/8/layout/list1"/>
    <dgm:cxn modelId="{8E274B58-543F-3046-8320-8E86F8BD26DC}" type="presParOf" srcId="{B53B1F45-FD6D-7245-9DB6-76462D2F40D3}" destId="{E4B4617C-BEF3-984A-B59F-2946800ADDBC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774BE7DC-31B4-471C-BD00-827379F69C2D}" type="doc">
      <dgm:prSet loTypeId="urn:microsoft.com/office/officeart/2005/8/layout/list1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388DE93-445F-4B19-A3F1-DFEC6FD07A73}">
      <dgm:prSet/>
      <dgm:spPr/>
      <dgm:t>
        <a:bodyPr/>
        <a:lstStyle/>
        <a:p>
          <a:r>
            <a:rPr lang="en-US" dirty="0"/>
            <a:t>k-Nearest Neighbors</a:t>
          </a:r>
        </a:p>
      </dgm:t>
    </dgm:pt>
    <dgm:pt modelId="{1A599D0E-EEFF-40D2-853E-D16ADFA18A5A}" type="parTrans" cxnId="{C11A994C-A09F-4BD9-ADAD-D22A7B14C28B}">
      <dgm:prSet/>
      <dgm:spPr/>
      <dgm:t>
        <a:bodyPr/>
        <a:lstStyle/>
        <a:p>
          <a:endParaRPr lang="en-US"/>
        </a:p>
      </dgm:t>
    </dgm:pt>
    <dgm:pt modelId="{4741AC92-0DDA-4873-B433-159DC7151666}" type="sibTrans" cxnId="{C11A994C-A09F-4BD9-ADAD-D22A7B14C28B}">
      <dgm:prSet/>
      <dgm:spPr/>
      <dgm:t>
        <a:bodyPr/>
        <a:lstStyle/>
        <a:p>
          <a:endParaRPr lang="en-US"/>
        </a:p>
      </dgm:t>
    </dgm:pt>
    <dgm:pt modelId="{8D5FEB25-6CB5-4D33-9B02-58E629CB3E3C}">
      <dgm:prSet/>
      <dgm:spPr/>
      <dgm:t>
        <a:bodyPr/>
        <a:lstStyle/>
        <a:p>
          <a:r>
            <a:rPr lang="en-US" b="0" i="0" dirty="0"/>
            <a:t>In the case of predicting coronary heart disease and/or death, we focused on getting the highest recall possible, and not necessarily the highest precision</a:t>
          </a:r>
          <a:endParaRPr lang="en-US" dirty="0"/>
        </a:p>
      </dgm:t>
    </dgm:pt>
    <dgm:pt modelId="{2AAD5B43-B311-4D22-8531-931C6A6A4DA5}" type="parTrans" cxnId="{8AF96610-069C-4442-904B-D63D533989A9}">
      <dgm:prSet/>
      <dgm:spPr/>
      <dgm:t>
        <a:bodyPr/>
        <a:lstStyle/>
        <a:p>
          <a:endParaRPr lang="en-US"/>
        </a:p>
      </dgm:t>
    </dgm:pt>
    <dgm:pt modelId="{6B8FF601-DD99-4DF0-A7E1-73DEF7A17011}" type="sibTrans" cxnId="{8AF96610-069C-4442-904B-D63D533989A9}">
      <dgm:prSet/>
      <dgm:spPr/>
      <dgm:t>
        <a:bodyPr/>
        <a:lstStyle/>
        <a:p>
          <a:endParaRPr lang="en-US"/>
        </a:p>
      </dgm:t>
    </dgm:pt>
    <dgm:pt modelId="{7522CE4D-C91F-194E-8AE6-2536B2F45C24}">
      <dgm:prSet/>
      <dgm:spPr/>
      <dgm:t>
        <a:bodyPr/>
        <a:lstStyle/>
        <a:p>
          <a:r>
            <a:rPr lang="en-US" dirty="0"/>
            <a:t>Recall is the percentage of true positives out of all the positives predicted</a:t>
          </a:r>
        </a:p>
      </dgm:t>
    </dgm:pt>
    <dgm:pt modelId="{C92CCBC0-14E0-A04C-B9AD-45D8D4C14831}" type="parTrans" cxnId="{DC2FD27F-14DD-4049-8197-0C216CA029F1}">
      <dgm:prSet/>
      <dgm:spPr/>
    </dgm:pt>
    <dgm:pt modelId="{134AF711-75EB-CE40-9AA2-96B07E8CFE35}" type="sibTrans" cxnId="{DC2FD27F-14DD-4049-8197-0C216CA029F1}">
      <dgm:prSet/>
      <dgm:spPr/>
    </dgm:pt>
    <dgm:pt modelId="{B53B1F45-FD6D-7245-9DB6-76462D2F40D3}" type="pres">
      <dgm:prSet presAssocID="{774BE7DC-31B4-471C-BD00-827379F69C2D}" presName="linear" presStyleCnt="0">
        <dgm:presLayoutVars>
          <dgm:dir/>
          <dgm:animLvl val="lvl"/>
          <dgm:resizeHandles val="exact"/>
        </dgm:presLayoutVars>
      </dgm:prSet>
      <dgm:spPr/>
    </dgm:pt>
    <dgm:pt modelId="{BC064488-1A77-9E42-8296-751F444C7E1D}" type="pres">
      <dgm:prSet presAssocID="{A388DE93-445F-4B19-A3F1-DFEC6FD07A73}" presName="parentLin" presStyleCnt="0"/>
      <dgm:spPr/>
    </dgm:pt>
    <dgm:pt modelId="{DBFA0F99-4298-484F-9099-6B126EC2E030}" type="pres">
      <dgm:prSet presAssocID="{A388DE93-445F-4B19-A3F1-DFEC6FD07A73}" presName="parentLeftMargin" presStyleLbl="node1" presStyleIdx="0" presStyleCnt="1"/>
      <dgm:spPr/>
    </dgm:pt>
    <dgm:pt modelId="{1C2F8634-3E00-D54C-A83F-906D248CE456}" type="pres">
      <dgm:prSet presAssocID="{A388DE93-445F-4B19-A3F1-DFEC6FD07A73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36A5C2DC-3192-F342-8D0D-6BAAF5F62868}" type="pres">
      <dgm:prSet presAssocID="{A388DE93-445F-4B19-A3F1-DFEC6FD07A73}" presName="negativeSpace" presStyleCnt="0"/>
      <dgm:spPr/>
    </dgm:pt>
    <dgm:pt modelId="{E4B4617C-BEF3-984A-B59F-2946800ADDBC}" type="pres">
      <dgm:prSet presAssocID="{A388DE93-445F-4B19-A3F1-DFEC6FD07A73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8AF96610-069C-4442-904B-D63D533989A9}" srcId="{A388DE93-445F-4B19-A3F1-DFEC6FD07A73}" destId="{8D5FEB25-6CB5-4D33-9B02-58E629CB3E3C}" srcOrd="1" destOrd="0" parTransId="{2AAD5B43-B311-4D22-8531-931C6A6A4DA5}" sibTransId="{6B8FF601-DD99-4DF0-A7E1-73DEF7A17011}"/>
    <dgm:cxn modelId="{9FD8923C-71E3-AD4D-BEF4-DF755DCE4AFA}" type="presOf" srcId="{8D5FEB25-6CB5-4D33-9B02-58E629CB3E3C}" destId="{E4B4617C-BEF3-984A-B59F-2946800ADDBC}" srcOrd="0" destOrd="1" presId="urn:microsoft.com/office/officeart/2005/8/layout/list1"/>
    <dgm:cxn modelId="{C11A994C-A09F-4BD9-ADAD-D22A7B14C28B}" srcId="{774BE7DC-31B4-471C-BD00-827379F69C2D}" destId="{A388DE93-445F-4B19-A3F1-DFEC6FD07A73}" srcOrd="0" destOrd="0" parTransId="{1A599D0E-EEFF-40D2-853E-D16ADFA18A5A}" sibTransId="{4741AC92-0DDA-4873-B433-159DC7151666}"/>
    <dgm:cxn modelId="{B1B8BA7D-B12E-2D45-9E81-A5AC4B337C98}" type="presOf" srcId="{7522CE4D-C91F-194E-8AE6-2536B2F45C24}" destId="{E4B4617C-BEF3-984A-B59F-2946800ADDBC}" srcOrd="0" destOrd="0" presId="urn:microsoft.com/office/officeart/2005/8/layout/list1"/>
    <dgm:cxn modelId="{DC2FD27F-14DD-4049-8197-0C216CA029F1}" srcId="{A388DE93-445F-4B19-A3F1-DFEC6FD07A73}" destId="{7522CE4D-C91F-194E-8AE6-2536B2F45C24}" srcOrd="0" destOrd="0" parTransId="{C92CCBC0-14E0-A04C-B9AD-45D8D4C14831}" sibTransId="{134AF711-75EB-CE40-9AA2-96B07E8CFE35}"/>
    <dgm:cxn modelId="{02BE3DB5-7A46-C242-8E33-82CEC43D1526}" type="presOf" srcId="{A388DE93-445F-4B19-A3F1-DFEC6FD07A73}" destId="{1C2F8634-3E00-D54C-A83F-906D248CE456}" srcOrd="1" destOrd="0" presId="urn:microsoft.com/office/officeart/2005/8/layout/list1"/>
    <dgm:cxn modelId="{F27A17DA-6E15-2E46-8A64-F31FA1393F2C}" type="presOf" srcId="{A388DE93-445F-4B19-A3F1-DFEC6FD07A73}" destId="{DBFA0F99-4298-484F-9099-6B126EC2E030}" srcOrd="0" destOrd="0" presId="urn:microsoft.com/office/officeart/2005/8/layout/list1"/>
    <dgm:cxn modelId="{CF60A2FA-BFFB-414B-A092-1A052B995DC7}" type="presOf" srcId="{774BE7DC-31B4-471C-BD00-827379F69C2D}" destId="{B53B1F45-FD6D-7245-9DB6-76462D2F40D3}" srcOrd="0" destOrd="0" presId="urn:microsoft.com/office/officeart/2005/8/layout/list1"/>
    <dgm:cxn modelId="{6DD53A57-96C9-3F45-99B5-30AFB0130EBF}" type="presParOf" srcId="{B53B1F45-FD6D-7245-9DB6-76462D2F40D3}" destId="{BC064488-1A77-9E42-8296-751F444C7E1D}" srcOrd="0" destOrd="0" presId="urn:microsoft.com/office/officeart/2005/8/layout/list1"/>
    <dgm:cxn modelId="{8F698546-F722-504D-956F-B7C17A87B3A3}" type="presParOf" srcId="{BC064488-1A77-9E42-8296-751F444C7E1D}" destId="{DBFA0F99-4298-484F-9099-6B126EC2E030}" srcOrd="0" destOrd="0" presId="urn:microsoft.com/office/officeart/2005/8/layout/list1"/>
    <dgm:cxn modelId="{2F7BCCD4-DAA1-1E43-9C79-3568757A95B3}" type="presParOf" srcId="{BC064488-1A77-9E42-8296-751F444C7E1D}" destId="{1C2F8634-3E00-D54C-A83F-906D248CE456}" srcOrd="1" destOrd="0" presId="urn:microsoft.com/office/officeart/2005/8/layout/list1"/>
    <dgm:cxn modelId="{37421D97-3276-D947-9B44-B4A563945711}" type="presParOf" srcId="{B53B1F45-FD6D-7245-9DB6-76462D2F40D3}" destId="{36A5C2DC-3192-F342-8D0D-6BAAF5F62868}" srcOrd="1" destOrd="0" presId="urn:microsoft.com/office/officeart/2005/8/layout/list1"/>
    <dgm:cxn modelId="{634E9388-3200-A64F-9327-08B0659821D7}" type="presParOf" srcId="{B53B1F45-FD6D-7245-9DB6-76462D2F40D3}" destId="{E4B4617C-BEF3-984A-B59F-2946800ADDBC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774BE7DC-31B4-471C-BD00-827379F69C2D}" type="doc">
      <dgm:prSet loTypeId="urn:microsoft.com/office/officeart/2005/8/layout/list1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388DE93-445F-4B19-A3F1-DFEC6FD07A73}">
      <dgm:prSet/>
      <dgm:spPr/>
      <dgm:t>
        <a:bodyPr/>
        <a:lstStyle/>
        <a:p>
          <a:r>
            <a:rPr lang="en-US" dirty="0"/>
            <a:t>k-Nearest Neighbors</a:t>
          </a:r>
        </a:p>
      </dgm:t>
    </dgm:pt>
    <dgm:pt modelId="{1A599D0E-EEFF-40D2-853E-D16ADFA18A5A}" type="parTrans" cxnId="{C11A994C-A09F-4BD9-ADAD-D22A7B14C28B}">
      <dgm:prSet/>
      <dgm:spPr/>
      <dgm:t>
        <a:bodyPr/>
        <a:lstStyle/>
        <a:p>
          <a:endParaRPr lang="en-US"/>
        </a:p>
      </dgm:t>
    </dgm:pt>
    <dgm:pt modelId="{4741AC92-0DDA-4873-B433-159DC7151666}" type="sibTrans" cxnId="{C11A994C-A09F-4BD9-ADAD-D22A7B14C28B}">
      <dgm:prSet/>
      <dgm:spPr/>
      <dgm:t>
        <a:bodyPr/>
        <a:lstStyle/>
        <a:p>
          <a:endParaRPr lang="en-US"/>
        </a:p>
      </dgm:t>
    </dgm:pt>
    <dgm:pt modelId="{7522CE4D-C91F-194E-8AE6-2536B2F45C24}">
      <dgm:prSet/>
      <dgm:spPr/>
      <dgm:t>
        <a:bodyPr/>
        <a:lstStyle/>
        <a:p>
          <a:r>
            <a:rPr lang="en-US" dirty="0"/>
            <a:t>For all periods, models did poorly in terms of recall (26 – 52%)</a:t>
          </a:r>
        </a:p>
      </dgm:t>
    </dgm:pt>
    <dgm:pt modelId="{C92CCBC0-14E0-A04C-B9AD-45D8D4C14831}" type="parTrans" cxnId="{DC2FD27F-14DD-4049-8197-0C216CA029F1}">
      <dgm:prSet/>
      <dgm:spPr/>
    </dgm:pt>
    <dgm:pt modelId="{134AF711-75EB-CE40-9AA2-96B07E8CFE35}" type="sibTrans" cxnId="{DC2FD27F-14DD-4049-8197-0C216CA029F1}">
      <dgm:prSet/>
      <dgm:spPr/>
    </dgm:pt>
    <dgm:pt modelId="{D0C477B7-BB7F-3D44-8079-D24C2B369360}">
      <dgm:prSet/>
      <dgm:spPr/>
      <dgm:t>
        <a:bodyPr/>
        <a:lstStyle/>
        <a:p>
          <a:r>
            <a:rPr lang="en-US" dirty="0"/>
            <a:t>Resampling of under-represented classes</a:t>
          </a:r>
        </a:p>
      </dgm:t>
    </dgm:pt>
    <dgm:pt modelId="{0B289D9E-B593-B94D-818A-BCCD245A5281}" type="sibTrans" cxnId="{59C6AE31-E77B-664A-8174-25510D83006D}">
      <dgm:prSet/>
      <dgm:spPr/>
      <dgm:t>
        <a:bodyPr/>
        <a:lstStyle/>
        <a:p>
          <a:endParaRPr lang="en-US"/>
        </a:p>
      </dgm:t>
    </dgm:pt>
    <dgm:pt modelId="{FFE9369D-6933-B344-9274-D09FFB67F73E}" type="parTrans" cxnId="{59C6AE31-E77B-664A-8174-25510D83006D}">
      <dgm:prSet/>
      <dgm:spPr/>
      <dgm:t>
        <a:bodyPr/>
        <a:lstStyle/>
        <a:p>
          <a:endParaRPr lang="en-US"/>
        </a:p>
      </dgm:t>
    </dgm:pt>
    <dgm:pt modelId="{911C015D-D29B-EB47-BD99-7F547FCE2167}">
      <dgm:prSet/>
      <dgm:spPr/>
      <dgm:t>
        <a:bodyPr/>
        <a:lstStyle/>
        <a:p>
          <a:r>
            <a:rPr lang="en-US" dirty="0"/>
            <a:t>Likely due to an imbalanced dataset, which could be addressed by</a:t>
          </a:r>
        </a:p>
      </dgm:t>
    </dgm:pt>
    <dgm:pt modelId="{999D9663-C408-F94E-A4CE-AA5A75EBC46D}" type="sibTrans" cxnId="{B6DDCFC2-9C2A-094A-9C26-7CE69FC8E7E8}">
      <dgm:prSet/>
      <dgm:spPr/>
      <dgm:t>
        <a:bodyPr/>
        <a:lstStyle/>
        <a:p>
          <a:endParaRPr lang="en-US"/>
        </a:p>
      </dgm:t>
    </dgm:pt>
    <dgm:pt modelId="{7A1C7831-7563-784B-B51D-9546F1EDEC06}" type="parTrans" cxnId="{B6DDCFC2-9C2A-094A-9C26-7CE69FC8E7E8}">
      <dgm:prSet/>
      <dgm:spPr/>
      <dgm:t>
        <a:bodyPr/>
        <a:lstStyle/>
        <a:p>
          <a:endParaRPr lang="en-US"/>
        </a:p>
      </dgm:t>
    </dgm:pt>
    <dgm:pt modelId="{1177708A-D2E4-4C4C-8F30-CA2EFBA16D29}">
      <dgm:prSet/>
      <dgm:spPr/>
      <dgm:t>
        <a:bodyPr/>
        <a:lstStyle/>
        <a:p>
          <a:r>
            <a:rPr lang="en-US" dirty="0"/>
            <a:t>Gathering more data</a:t>
          </a:r>
        </a:p>
      </dgm:t>
    </dgm:pt>
    <dgm:pt modelId="{3C050263-478B-3548-BCCB-060BD629B3AA}" type="sibTrans" cxnId="{D4389684-9501-E942-9CCF-E9D6525E21E2}">
      <dgm:prSet/>
      <dgm:spPr/>
      <dgm:t>
        <a:bodyPr/>
        <a:lstStyle/>
        <a:p>
          <a:endParaRPr lang="en-US"/>
        </a:p>
      </dgm:t>
    </dgm:pt>
    <dgm:pt modelId="{E7332B19-7815-974A-B03A-6480DB2A2B83}" type="parTrans" cxnId="{D4389684-9501-E942-9CCF-E9D6525E21E2}">
      <dgm:prSet/>
      <dgm:spPr/>
      <dgm:t>
        <a:bodyPr/>
        <a:lstStyle/>
        <a:p>
          <a:endParaRPr lang="en-US"/>
        </a:p>
      </dgm:t>
    </dgm:pt>
    <dgm:pt modelId="{B53B1F45-FD6D-7245-9DB6-76462D2F40D3}" type="pres">
      <dgm:prSet presAssocID="{774BE7DC-31B4-471C-BD00-827379F69C2D}" presName="linear" presStyleCnt="0">
        <dgm:presLayoutVars>
          <dgm:dir/>
          <dgm:animLvl val="lvl"/>
          <dgm:resizeHandles val="exact"/>
        </dgm:presLayoutVars>
      </dgm:prSet>
      <dgm:spPr/>
    </dgm:pt>
    <dgm:pt modelId="{BC064488-1A77-9E42-8296-751F444C7E1D}" type="pres">
      <dgm:prSet presAssocID="{A388DE93-445F-4B19-A3F1-DFEC6FD07A73}" presName="parentLin" presStyleCnt="0"/>
      <dgm:spPr/>
    </dgm:pt>
    <dgm:pt modelId="{DBFA0F99-4298-484F-9099-6B126EC2E030}" type="pres">
      <dgm:prSet presAssocID="{A388DE93-445F-4B19-A3F1-DFEC6FD07A73}" presName="parentLeftMargin" presStyleLbl="node1" presStyleIdx="0" presStyleCnt="1"/>
      <dgm:spPr/>
    </dgm:pt>
    <dgm:pt modelId="{1C2F8634-3E00-D54C-A83F-906D248CE456}" type="pres">
      <dgm:prSet presAssocID="{A388DE93-445F-4B19-A3F1-DFEC6FD07A73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36A5C2DC-3192-F342-8D0D-6BAAF5F62868}" type="pres">
      <dgm:prSet presAssocID="{A388DE93-445F-4B19-A3F1-DFEC6FD07A73}" presName="negativeSpace" presStyleCnt="0"/>
      <dgm:spPr/>
    </dgm:pt>
    <dgm:pt modelId="{E4B4617C-BEF3-984A-B59F-2946800ADDBC}" type="pres">
      <dgm:prSet presAssocID="{A388DE93-445F-4B19-A3F1-DFEC6FD07A73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2C1F9013-E956-274B-899B-3A588CEE091E}" type="presOf" srcId="{1177708A-D2E4-4C4C-8F30-CA2EFBA16D29}" destId="{E4B4617C-BEF3-984A-B59F-2946800ADDBC}" srcOrd="0" destOrd="2" presId="urn:microsoft.com/office/officeart/2005/8/layout/list1"/>
    <dgm:cxn modelId="{59C6AE31-E77B-664A-8174-25510D83006D}" srcId="{911C015D-D29B-EB47-BD99-7F547FCE2167}" destId="{D0C477B7-BB7F-3D44-8079-D24C2B369360}" srcOrd="1" destOrd="0" parTransId="{FFE9369D-6933-B344-9274-D09FFB67F73E}" sibTransId="{0B289D9E-B593-B94D-818A-BCCD245A5281}"/>
    <dgm:cxn modelId="{C11A994C-A09F-4BD9-ADAD-D22A7B14C28B}" srcId="{774BE7DC-31B4-471C-BD00-827379F69C2D}" destId="{A388DE93-445F-4B19-A3F1-DFEC6FD07A73}" srcOrd="0" destOrd="0" parTransId="{1A599D0E-EEFF-40D2-853E-D16ADFA18A5A}" sibTransId="{4741AC92-0DDA-4873-B433-159DC7151666}"/>
    <dgm:cxn modelId="{B1B8BA7D-B12E-2D45-9E81-A5AC4B337C98}" type="presOf" srcId="{7522CE4D-C91F-194E-8AE6-2536B2F45C24}" destId="{E4B4617C-BEF3-984A-B59F-2946800ADDBC}" srcOrd="0" destOrd="0" presId="urn:microsoft.com/office/officeart/2005/8/layout/list1"/>
    <dgm:cxn modelId="{DC2FD27F-14DD-4049-8197-0C216CA029F1}" srcId="{A388DE93-445F-4B19-A3F1-DFEC6FD07A73}" destId="{7522CE4D-C91F-194E-8AE6-2536B2F45C24}" srcOrd="0" destOrd="0" parTransId="{C92CCBC0-14E0-A04C-B9AD-45D8D4C14831}" sibTransId="{134AF711-75EB-CE40-9AA2-96B07E8CFE35}"/>
    <dgm:cxn modelId="{D4389684-9501-E942-9CCF-E9D6525E21E2}" srcId="{911C015D-D29B-EB47-BD99-7F547FCE2167}" destId="{1177708A-D2E4-4C4C-8F30-CA2EFBA16D29}" srcOrd="0" destOrd="0" parTransId="{E7332B19-7815-974A-B03A-6480DB2A2B83}" sibTransId="{3C050263-478B-3548-BCCB-060BD629B3AA}"/>
    <dgm:cxn modelId="{02BE3DB5-7A46-C242-8E33-82CEC43D1526}" type="presOf" srcId="{A388DE93-445F-4B19-A3F1-DFEC6FD07A73}" destId="{1C2F8634-3E00-D54C-A83F-906D248CE456}" srcOrd="1" destOrd="0" presId="urn:microsoft.com/office/officeart/2005/8/layout/list1"/>
    <dgm:cxn modelId="{AC5F2DBF-A8E6-F249-AEDA-1D4B77E389B0}" type="presOf" srcId="{D0C477B7-BB7F-3D44-8079-D24C2B369360}" destId="{E4B4617C-BEF3-984A-B59F-2946800ADDBC}" srcOrd="0" destOrd="3" presId="urn:microsoft.com/office/officeart/2005/8/layout/list1"/>
    <dgm:cxn modelId="{B6DDCFC2-9C2A-094A-9C26-7CE69FC8E7E8}" srcId="{A388DE93-445F-4B19-A3F1-DFEC6FD07A73}" destId="{911C015D-D29B-EB47-BD99-7F547FCE2167}" srcOrd="1" destOrd="0" parTransId="{7A1C7831-7563-784B-B51D-9546F1EDEC06}" sibTransId="{999D9663-C408-F94E-A4CE-AA5A75EBC46D}"/>
    <dgm:cxn modelId="{F27A17DA-6E15-2E46-8A64-F31FA1393F2C}" type="presOf" srcId="{A388DE93-445F-4B19-A3F1-DFEC6FD07A73}" destId="{DBFA0F99-4298-484F-9099-6B126EC2E030}" srcOrd="0" destOrd="0" presId="urn:microsoft.com/office/officeart/2005/8/layout/list1"/>
    <dgm:cxn modelId="{D41EADE0-8D79-E546-81EB-065C4E1AC5FD}" type="presOf" srcId="{911C015D-D29B-EB47-BD99-7F547FCE2167}" destId="{E4B4617C-BEF3-984A-B59F-2946800ADDBC}" srcOrd="0" destOrd="1" presId="urn:microsoft.com/office/officeart/2005/8/layout/list1"/>
    <dgm:cxn modelId="{CF60A2FA-BFFB-414B-A092-1A052B995DC7}" type="presOf" srcId="{774BE7DC-31B4-471C-BD00-827379F69C2D}" destId="{B53B1F45-FD6D-7245-9DB6-76462D2F40D3}" srcOrd="0" destOrd="0" presId="urn:microsoft.com/office/officeart/2005/8/layout/list1"/>
    <dgm:cxn modelId="{6DD53A57-96C9-3F45-99B5-30AFB0130EBF}" type="presParOf" srcId="{B53B1F45-FD6D-7245-9DB6-76462D2F40D3}" destId="{BC064488-1A77-9E42-8296-751F444C7E1D}" srcOrd="0" destOrd="0" presId="urn:microsoft.com/office/officeart/2005/8/layout/list1"/>
    <dgm:cxn modelId="{8F698546-F722-504D-956F-B7C17A87B3A3}" type="presParOf" srcId="{BC064488-1A77-9E42-8296-751F444C7E1D}" destId="{DBFA0F99-4298-484F-9099-6B126EC2E030}" srcOrd="0" destOrd="0" presId="urn:microsoft.com/office/officeart/2005/8/layout/list1"/>
    <dgm:cxn modelId="{2F7BCCD4-DAA1-1E43-9C79-3568757A95B3}" type="presParOf" srcId="{BC064488-1A77-9E42-8296-751F444C7E1D}" destId="{1C2F8634-3E00-D54C-A83F-906D248CE456}" srcOrd="1" destOrd="0" presId="urn:microsoft.com/office/officeart/2005/8/layout/list1"/>
    <dgm:cxn modelId="{37421D97-3276-D947-9B44-B4A563945711}" type="presParOf" srcId="{B53B1F45-FD6D-7245-9DB6-76462D2F40D3}" destId="{36A5C2DC-3192-F342-8D0D-6BAAF5F62868}" srcOrd="1" destOrd="0" presId="urn:microsoft.com/office/officeart/2005/8/layout/list1"/>
    <dgm:cxn modelId="{634E9388-3200-A64F-9327-08B0659821D7}" type="presParOf" srcId="{B53B1F45-FD6D-7245-9DB6-76462D2F40D3}" destId="{E4B4617C-BEF3-984A-B59F-2946800ADDBC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774BE7DC-31B4-471C-BD00-827379F69C2D}" type="doc">
      <dgm:prSet loTypeId="urn:microsoft.com/office/officeart/2005/8/layout/list1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388DE93-445F-4B19-A3F1-DFEC6FD07A73}">
      <dgm:prSet/>
      <dgm:spPr/>
      <dgm:t>
        <a:bodyPr/>
        <a:lstStyle/>
        <a:p>
          <a:r>
            <a:rPr lang="en-US" dirty="0"/>
            <a:t>Random Forests for Heart Disease</a:t>
          </a:r>
        </a:p>
      </dgm:t>
    </dgm:pt>
    <dgm:pt modelId="{1A599D0E-EEFF-40D2-853E-D16ADFA18A5A}" type="parTrans" cxnId="{C11A994C-A09F-4BD9-ADAD-D22A7B14C28B}">
      <dgm:prSet/>
      <dgm:spPr/>
      <dgm:t>
        <a:bodyPr/>
        <a:lstStyle/>
        <a:p>
          <a:endParaRPr lang="en-US"/>
        </a:p>
      </dgm:t>
    </dgm:pt>
    <dgm:pt modelId="{4741AC92-0DDA-4873-B433-159DC7151666}" type="sibTrans" cxnId="{C11A994C-A09F-4BD9-ADAD-D22A7B14C28B}">
      <dgm:prSet/>
      <dgm:spPr/>
      <dgm:t>
        <a:bodyPr/>
        <a:lstStyle/>
        <a:p>
          <a:endParaRPr lang="en-US"/>
        </a:p>
      </dgm:t>
    </dgm:pt>
    <dgm:pt modelId="{461A1338-0D26-AF49-A1AA-B7DBDF590AE3}">
      <dgm:prSet/>
      <dgm:spPr/>
      <dgm:t>
        <a:bodyPr/>
        <a:lstStyle/>
        <a:p>
          <a:r>
            <a:rPr lang="en-US" dirty="0"/>
            <a:t>Models did poorly in terms of recall for heart disease (13 – 21%)</a:t>
          </a:r>
        </a:p>
      </dgm:t>
    </dgm:pt>
    <dgm:pt modelId="{B779B332-3A03-7F42-B837-D938E771B8D0}" type="parTrans" cxnId="{F1493FC8-1AC1-E54B-ACEA-9B97B457FD6E}">
      <dgm:prSet/>
      <dgm:spPr/>
      <dgm:t>
        <a:bodyPr/>
        <a:lstStyle/>
        <a:p>
          <a:endParaRPr lang="en-US"/>
        </a:p>
      </dgm:t>
    </dgm:pt>
    <dgm:pt modelId="{C1EE72BB-B13F-1C48-81DF-F3DE6DCBCD1D}" type="sibTrans" cxnId="{F1493FC8-1AC1-E54B-ACEA-9B97B457FD6E}">
      <dgm:prSet/>
      <dgm:spPr/>
      <dgm:t>
        <a:bodyPr/>
        <a:lstStyle/>
        <a:p>
          <a:endParaRPr lang="en-US"/>
        </a:p>
      </dgm:t>
    </dgm:pt>
    <dgm:pt modelId="{911C015D-D29B-EB47-BD99-7F547FCE2167}">
      <dgm:prSet/>
      <dgm:spPr/>
      <dgm:t>
        <a:bodyPr/>
        <a:lstStyle/>
        <a:p>
          <a:r>
            <a:rPr lang="en-US" dirty="0"/>
            <a:t>Most important feature identified was systolic blood pressure, followed by BMI, total cholesterol, and age as </a:t>
          </a:r>
        </a:p>
      </dgm:t>
    </dgm:pt>
    <dgm:pt modelId="{7A1C7831-7563-784B-B51D-9546F1EDEC06}" type="parTrans" cxnId="{B6DDCFC2-9C2A-094A-9C26-7CE69FC8E7E8}">
      <dgm:prSet/>
      <dgm:spPr/>
      <dgm:t>
        <a:bodyPr/>
        <a:lstStyle/>
        <a:p>
          <a:endParaRPr lang="en-US"/>
        </a:p>
      </dgm:t>
    </dgm:pt>
    <dgm:pt modelId="{999D9663-C408-F94E-A4CE-AA5A75EBC46D}" type="sibTrans" cxnId="{B6DDCFC2-9C2A-094A-9C26-7CE69FC8E7E8}">
      <dgm:prSet/>
      <dgm:spPr/>
      <dgm:t>
        <a:bodyPr/>
        <a:lstStyle/>
        <a:p>
          <a:endParaRPr lang="en-US"/>
        </a:p>
      </dgm:t>
    </dgm:pt>
    <dgm:pt modelId="{697EBCEF-818A-A344-81C6-A5896F3B6776}">
      <dgm:prSet/>
      <dgm:spPr/>
      <dgm:t>
        <a:bodyPr/>
        <a:lstStyle/>
        <a:p>
          <a:r>
            <a:rPr lang="en-US" b="0" i="0" dirty="0"/>
            <a:t>Again, focusing on getting the highest recall possible, and not necessarily the highest precision</a:t>
          </a:r>
          <a:endParaRPr lang="en-US" dirty="0"/>
        </a:p>
      </dgm:t>
    </dgm:pt>
    <dgm:pt modelId="{69A688CB-FDA0-8C4B-937D-683548DC5B0A}" type="parTrans" cxnId="{7F79B36B-FA55-E644-8D6E-2DEA3601E1C0}">
      <dgm:prSet/>
      <dgm:spPr/>
      <dgm:t>
        <a:bodyPr/>
        <a:lstStyle/>
        <a:p>
          <a:endParaRPr lang="en-US"/>
        </a:p>
      </dgm:t>
    </dgm:pt>
    <dgm:pt modelId="{5B274654-7462-7644-B5BB-C175C7005AC9}" type="sibTrans" cxnId="{7F79B36B-FA55-E644-8D6E-2DEA3601E1C0}">
      <dgm:prSet/>
      <dgm:spPr/>
      <dgm:t>
        <a:bodyPr/>
        <a:lstStyle/>
        <a:p>
          <a:endParaRPr lang="en-US"/>
        </a:p>
      </dgm:t>
    </dgm:pt>
    <dgm:pt modelId="{B53B1F45-FD6D-7245-9DB6-76462D2F40D3}" type="pres">
      <dgm:prSet presAssocID="{774BE7DC-31B4-471C-BD00-827379F69C2D}" presName="linear" presStyleCnt="0">
        <dgm:presLayoutVars>
          <dgm:dir/>
          <dgm:animLvl val="lvl"/>
          <dgm:resizeHandles val="exact"/>
        </dgm:presLayoutVars>
      </dgm:prSet>
      <dgm:spPr/>
    </dgm:pt>
    <dgm:pt modelId="{BC064488-1A77-9E42-8296-751F444C7E1D}" type="pres">
      <dgm:prSet presAssocID="{A388DE93-445F-4B19-A3F1-DFEC6FD07A73}" presName="parentLin" presStyleCnt="0"/>
      <dgm:spPr/>
    </dgm:pt>
    <dgm:pt modelId="{DBFA0F99-4298-484F-9099-6B126EC2E030}" type="pres">
      <dgm:prSet presAssocID="{A388DE93-445F-4B19-A3F1-DFEC6FD07A73}" presName="parentLeftMargin" presStyleLbl="node1" presStyleIdx="0" presStyleCnt="1"/>
      <dgm:spPr/>
    </dgm:pt>
    <dgm:pt modelId="{1C2F8634-3E00-D54C-A83F-906D248CE456}" type="pres">
      <dgm:prSet presAssocID="{A388DE93-445F-4B19-A3F1-DFEC6FD07A73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36A5C2DC-3192-F342-8D0D-6BAAF5F62868}" type="pres">
      <dgm:prSet presAssocID="{A388DE93-445F-4B19-A3F1-DFEC6FD07A73}" presName="negativeSpace" presStyleCnt="0"/>
      <dgm:spPr/>
    </dgm:pt>
    <dgm:pt modelId="{E4B4617C-BEF3-984A-B59F-2946800ADDBC}" type="pres">
      <dgm:prSet presAssocID="{A388DE93-445F-4B19-A3F1-DFEC6FD07A73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5072DE1C-ACED-C147-A6AA-CA98E59EFB7E}" type="presOf" srcId="{697EBCEF-818A-A344-81C6-A5896F3B6776}" destId="{E4B4617C-BEF3-984A-B59F-2946800ADDBC}" srcOrd="0" destOrd="0" presId="urn:microsoft.com/office/officeart/2005/8/layout/list1"/>
    <dgm:cxn modelId="{C11A994C-A09F-4BD9-ADAD-D22A7B14C28B}" srcId="{774BE7DC-31B4-471C-BD00-827379F69C2D}" destId="{A388DE93-445F-4B19-A3F1-DFEC6FD07A73}" srcOrd="0" destOrd="0" parTransId="{1A599D0E-EEFF-40D2-853E-D16ADFA18A5A}" sibTransId="{4741AC92-0DDA-4873-B433-159DC7151666}"/>
    <dgm:cxn modelId="{7F79B36B-FA55-E644-8D6E-2DEA3601E1C0}" srcId="{A388DE93-445F-4B19-A3F1-DFEC6FD07A73}" destId="{697EBCEF-818A-A344-81C6-A5896F3B6776}" srcOrd="0" destOrd="0" parTransId="{69A688CB-FDA0-8C4B-937D-683548DC5B0A}" sibTransId="{5B274654-7462-7644-B5BB-C175C7005AC9}"/>
    <dgm:cxn modelId="{02BE3DB5-7A46-C242-8E33-82CEC43D1526}" type="presOf" srcId="{A388DE93-445F-4B19-A3F1-DFEC6FD07A73}" destId="{1C2F8634-3E00-D54C-A83F-906D248CE456}" srcOrd="1" destOrd="0" presId="urn:microsoft.com/office/officeart/2005/8/layout/list1"/>
    <dgm:cxn modelId="{B6DDCFC2-9C2A-094A-9C26-7CE69FC8E7E8}" srcId="{A388DE93-445F-4B19-A3F1-DFEC6FD07A73}" destId="{911C015D-D29B-EB47-BD99-7F547FCE2167}" srcOrd="2" destOrd="0" parTransId="{7A1C7831-7563-784B-B51D-9546F1EDEC06}" sibTransId="{999D9663-C408-F94E-A4CE-AA5A75EBC46D}"/>
    <dgm:cxn modelId="{F1493FC8-1AC1-E54B-ACEA-9B97B457FD6E}" srcId="{A388DE93-445F-4B19-A3F1-DFEC6FD07A73}" destId="{461A1338-0D26-AF49-A1AA-B7DBDF590AE3}" srcOrd="1" destOrd="0" parTransId="{B779B332-3A03-7F42-B837-D938E771B8D0}" sibTransId="{C1EE72BB-B13F-1C48-81DF-F3DE6DCBCD1D}"/>
    <dgm:cxn modelId="{F27A17DA-6E15-2E46-8A64-F31FA1393F2C}" type="presOf" srcId="{A388DE93-445F-4B19-A3F1-DFEC6FD07A73}" destId="{DBFA0F99-4298-484F-9099-6B126EC2E030}" srcOrd="0" destOrd="0" presId="urn:microsoft.com/office/officeart/2005/8/layout/list1"/>
    <dgm:cxn modelId="{8F4B67E0-A598-A848-9921-FD55A84BE25D}" type="presOf" srcId="{461A1338-0D26-AF49-A1AA-B7DBDF590AE3}" destId="{E4B4617C-BEF3-984A-B59F-2946800ADDBC}" srcOrd="0" destOrd="1" presId="urn:microsoft.com/office/officeart/2005/8/layout/list1"/>
    <dgm:cxn modelId="{D41EADE0-8D79-E546-81EB-065C4E1AC5FD}" type="presOf" srcId="{911C015D-D29B-EB47-BD99-7F547FCE2167}" destId="{E4B4617C-BEF3-984A-B59F-2946800ADDBC}" srcOrd="0" destOrd="2" presId="urn:microsoft.com/office/officeart/2005/8/layout/list1"/>
    <dgm:cxn modelId="{CF60A2FA-BFFB-414B-A092-1A052B995DC7}" type="presOf" srcId="{774BE7DC-31B4-471C-BD00-827379F69C2D}" destId="{B53B1F45-FD6D-7245-9DB6-76462D2F40D3}" srcOrd="0" destOrd="0" presId="urn:microsoft.com/office/officeart/2005/8/layout/list1"/>
    <dgm:cxn modelId="{6DD53A57-96C9-3F45-99B5-30AFB0130EBF}" type="presParOf" srcId="{B53B1F45-FD6D-7245-9DB6-76462D2F40D3}" destId="{BC064488-1A77-9E42-8296-751F444C7E1D}" srcOrd="0" destOrd="0" presId="urn:microsoft.com/office/officeart/2005/8/layout/list1"/>
    <dgm:cxn modelId="{8F698546-F722-504D-956F-B7C17A87B3A3}" type="presParOf" srcId="{BC064488-1A77-9E42-8296-751F444C7E1D}" destId="{DBFA0F99-4298-484F-9099-6B126EC2E030}" srcOrd="0" destOrd="0" presId="urn:microsoft.com/office/officeart/2005/8/layout/list1"/>
    <dgm:cxn modelId="{2F7BCCD4-DAA1-1E43-9C79-3568757A95B3}" type="presParOf" srcId="{BC064488-1A77-9E42-8296-751F444C7E1D}" destId="{1C2F8634-3E00-D54C-A83F-906D248CE456}" srcOrd="1" destOrd="0" presId="urn:microsoft.com/office/officeart/2005/8/layout/list1"/>
    <dgm:cxn modelId="{37421D97-3276-D947-9B44-B4A563945711}" type="presParOf" srcId="{B53B1F45-FD6D-7245-9DB6-76462D2F40D3}" destId="{36A5C2DC-3192-F342-8D0D-6BAAF5F62868}" srcOrd="1" destOrd="0" presId="urn:microsoft.com/office/officeart/2005/8/layout/list1"/>
    <dgm:cxn modelId="{634E9388-3200-A64F-9327-08B0659821D7}" type="presParOf" srcId="{B53B1F45-FD6D-7245-9DB6-76462D2F40D3}" destId="{E4B4617C-BEF3-984A-B59F-2946800ADDBC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774BE7DC-31B4-471C-BD00-827379F69C2D}" type="doc">
      <dgm:prSet loTypeId="urn:microsoft.com/office/officeart/2005/8/layout/list1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388DE93-445F-4B19-A3F1-DFEC6FD07A73}">
      <dgm:prSet/>
      <dgm:spPr/>
      <dgm:t>
        <a:bodyPr/>
        <a:lstStyle/>
        <a:p>
          <a:r>
            <a:rPr lang="en-US" dirty="0"/>
            <a:t>Random Forests for Death</a:t>
          </a:r>
        </a:p>
      </dgm:t>
    </dgm:pt>
    <dgm:pt modelId="{1A599D0E-EEFF-40D2-853E-D16ADFA18A5A}" type="parTrans" cxnId="{C11A994C-A09F-4BD9-ADAD-D22A7B14C28B}">
      <dgm:prSet/>
      <dgm:spPr/>
      <dgm:t>
        <a:bodyPr/>
        <a:lstStyle/>
        <a:p>
          <a:endParaRPr lang="en-US"/>
        </a:p>
      </dgm:t>
    </dgm:pt>
    <dgm:pt modelId="{4741AC92-0DDA-4873-B433-159DC7151666}" type="sibTrans" cxnId="{C11A994C-A09F-4BD9-ADAD-D22A7B14C28B}">
      <dgm:prSet/>
      <dgm:spPr/>
      <dgm:t>
        <a:bodyPr/>
        <a:lstStyle/>
        <a:p>
          <a:endParaRPr lang="en-US"/>
        </a:p>
      </dgm:t>
    </dgm:pt>
    <dgm:pt modelId="{461A1338-0D26-AF49-A1AA-B7DBDF590AE3}">
      <dgm:prSet/>
      <dgm:spPr/>
      <dgm:t>
        <a:bodyPr/>
        <a:lstStyle/>
        <a:p>
          <a:r>
            <a:rPr lang="en-US" dirty="0"/>
            <a:t>Models did poorly in terms of recall for heart disease (36 – 58%)</a:t>
          </a:r>
        </a:p>
      </dgm:t>
    </dgm:pt>
    <dgm:pt modelId="{B779B332-3A03-7F42-B837-D938E771B8D0}" type="parTrans" cxnId="{F1493FC8-1AC1-E54B-ACEA-9B97B457FD6E}">
      <dgm:prSet/>
      <dgm:spPr/>
      <dgm:t>
        <a:bodyPr/>
        <a:lstStyle/>
        <a:p>
          <a:endParaRPr lang="en-US"/>
        </a:p>
      </dgm:t>
    </dgm:pt>
    <dgm:pt modelId="{C1EE72BB-B13F-1C48-81DF-F3DE6DCBCD1D}" type="sibTrans" cxnId="{F1493FC8-1AC1-E54B-ACEA-9B97B457FD6E}">
      <dgm:prSet/>
      <dgm:spPr/>
      <dgm:t>
        <a:bodyPr/>
        <a:lstStyle/>
        <a:p>
          <a:endParaRPr lang="en-US"/>
        </a:p>
      </dgm:t>
    </dgm:pt>
    <dgm:pt modelId="{911C015D-D29B-EB47-BD99-7F547FCE2167}">
      <dgm:prSet/>
      <dgm:spPr/>
      <dgm:t>
        <a:bodyPr/>
        <a:lstStyle/>
        <a:p>
          <a:r>
            <a:rPr lang="en-US" dirty="0"/>
            <a:t>Most important feature identified was age, followed by heart disease and systolic blood pressure</a:t>
          </a:r>
        </a:p>
      </dgm:t>
    </dgm:pt>
    <dgm:pt modelId="{7A1C7831-7563-784B-B51D-9546F1EDEC06}" type="parTrans" cxnId="{B6DDCFC2-9C2A-094A-9C26-7CE69FC8E7E8}">
      <dgm:prSet/>
      <dgm:spPr/>
      <dgm:t>
        <a:bodyPr/>
        <a:lstStyle/>
        <a:p>
          <a:endParaRPr lang="en-US"/>
        </a:p>
      </dgm:t>
    </dgm:pt>
    <dgm:pt modelId="{999D9663-C408-F94E-A4CE-AA5A75EBC46D}" type="sibTrans" cxnId="{B6DDCFC2-9C2A-094A-9C26-7CE69FC8E7E8}">
      <dgm:prSet/>
      <dgm:spPr/>
      <dgm:t>
        <a:bodyPr/>
        <a:lstStyle/>
        <a:p>
          <a:endParaRPr lang="en-US"/>
        </a:p>
      </dgm:t>
    </dgm:pt>
    <dgm:pt modelId="{DE589B25-9F57-BC4F-B485-2DF2DA3D4721}">
      <dgm:prSet/>
      <dgm:spPr/>
      <dgm:t>
        <a:bodyPr/>
        <a:lstStyle/>
        <a:p>
          <a:r>
            <a:rPr lang="en-US" dirty="0"/>
            <a:t>Likely due to an imbalanced dataset, which could be addressed by</a:t>
          </a:r>
        </a:p>
      </dgm:t>
    </dgm:pt>
    <dgm:pt modelId="{5B9CEB9A-F832-7443-AE5A-C41793B9CBBC}" type="parTrans" cxnId="{E7FBC74F-2B2F-8448-879D-75CFD5B71E43}">
      <dgm:prSet/>
      <dgm:spPr/>
      <dgm:t>
        <a:bodyPr/>
        <a:lstStyle/>
        <a:p>
          <a:endParaRPr lang="en-US"/>
        </a:p>
      </dgm:t>
    </dgm:pt>
    <dgm:pt modelId="{128D13BA-B51E-0143-92F2-D2AFEA045884}" type="sibTrans" cxnId="{E7FBC74F-2B2F-8448-879D-75CFD5B71E43}">
      <dgm:prSet/>
      <dgm:spPr/>
      <dgm:t>
        <a:bodyPr/>
        <a:lstStyle/>
        <a:p>
          <a:endParaRPr lang="en-US"/>
        </a:p>
      </dgm:t>
    </dgm:pt>
    <dgm:pt modelId="{4A16A6FE-9BA5-E34D-B411-0117284C0344}">
      <dgm:prSet/>
      <dgm:spPr/>
      <dgm:t>
        <a:bodyPr/>
        <a:lstStyle/>
        <a:p>
          <a:r>
            <a:rPr lang="en-US"/>
            <a:t>Gathering more data</a:t>
          </a:r>
          <a:endParaRPr lang="en-US" dirty="0"/>
        </a:p>
      </dgm:t>
    </dgm:pt>
    <dgm:pt modelId="{F89C4E36-8990-FF42-A24F-3A2566326ABA}" type="parTrans" cxnId="{8FB73024-7564-8A48-A5B9-0523E5CE0BD9}">
      <dgm:prSet/>
      <dgm:spPr/>
      <dgm:t>
        <a:bodyPr/>
        <a:lstStyle/>
        <a:p>
          <a:endParaRPr lang="en-US"/>
        </a:p>
      </dgm:t>
    </dgm:pt>
    <dgm:pt modelId="{6F11B8D4-A8B0-324A-BDC1-959F9092E148}" type="sibTrans" cxnId="{8FB73024-7564-8A48-A5B9-0523E5CE0BD9}">
      <dgm:prSet/>
      <dgm:spPr/>
      <dgm:t>
        <a:bodyPr/>
        <a:lstStyle/>
        <a:p>
          <a:endParaRPr lang="en-US"/>
        </a:p>
      </dgm:t>
    </dgm:pt>
    <dgm:pt modelId="{DDE7270D-13AC-7445-8DE6-9765587F99DB}">
      <dgm:prSet/>
      <dgm:spPr/>
      <dgm:t>
        <a:bodyPr/>
        <a:lstStyle/>
        <a:p>
          <a:r>
            <a:rPr lang="en-US" dirty="0"/>
            <a:t>Resampling of under-represented classes</a:t>
          </a:r>
        </a:p>
      </dgm:t>
    </dgm:pt>
    <dgm:pt modelId="{DBAE2434-DEA0-D046-AF58-85B5D847D434}" type="parTrans" cxnId="{E0FC37BB-30CD-BE4B-9500-F88E5E5CDC29}">
      <dgm:prSet/>
      <dgm:spPr/>
      <dgm:t>
        <a:bodyPr/>
        <a:lstStyle/>
        <a:p>
          <a:endParaRPr lang="en-US"/>
        </a:p>
      </dgm:t>
    </dgm:pt>
    <dgm:pt modelId="{9558F2C9-BC70-EF4F-BEE0-230D08498ADE}" type="sibTrans" cxnId="{E0FC37BB-30CD-BE4B-9500-F88E5E5CDC29}">
      <dgm:prSet/>
      <dgm:spPr/>
      <dgm:t>
        <a:bodyPr/>
        <a:lstStyle/>
        <a:p>
          <a:endParaRPr lang="en-US"/>
        </a:p>
      </dgm:t>
    </dgm:pt>
    <dgm:pt modelId="{B53B1F45-FD6D-7245-9DB6-76462D2F40D3}" type="pres">
      <dgm:prSet presAssocID="{774BE7DC-31B4-471C-BD00-827379F69C2D}" presName="linear" presStyleCnt="0">
        <dgm:presLayoutVars>
          <dgm:dir/>
          <dgm:animLvl val="lvl"/>
          <dgm:resizeHandles val="exact"/>
        </dgm:presLayoutVars>
      </dgm:prSet>
      <dgm:spPr/>
    </dgm:pt>
    <dgm:pt modelId="{BC064488-1A77-9E42-8296-751F444C7E1D}" type="pres">
      <dgm:prSet presAssocID="{A388DE93-445F-4B19-A3F1-DFEC6FD07A73}" presName="parentLin" presStyleCnt="0"/>
      <dgm:spPr/>
    </dgm:pt>
    <dgm:pt modelId="{DBFA0F99-4298-484F-9099-6B126EC2E030}" type="pres">
      <dgm:prSet presAssocID="{A388DE93-445F-4B19-A3F1-DFEC6FD07A73}" presName="parentLeftMargin" presStyleLbl="node1" presStyleIdx="0" presStyleCnt="1"/>
      <dgm:spPr/>
    </dgm:pt>
    <dgm:pt modelId="{1C2F8634-3E00-D54C-A83F-906D248CE456}" type="pres">
      <dgm:prSet presAssocID="{A388DE93-445F-4B19-A3F1-DFEC6FD07A73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36A5C2DC-3192-F342-8D0D-6BAAF5F62868}" type="pres">
      <dgm:prSet presAssocID="{A388DE93-445F-4B19-A3F1-DFEC6FD07A73}" presName="negativeSpace" presStyleCnt="0"/>
      <dgm:spPr/>
    </dgm:pt>
    <dgm:pt modelId="{E4B4617C-BEF3-984A-B59F-2946800ADDBC}" type="pres">
      <dgm:prSet presAssocID="{A388DE93-445F-4B19-A3F1-DFEC6FD07A73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8FB73024-7564-8A48-A5B9-0523E5CE0BD9}" srcId="{DE589B25-9F57-BC4F-B485-2DF2DA3D4721}" destId="{4A16A6FE-9BA5-E34D-B411-0117284C0344}" srcOrd="0" destOrd="0" parTransId="{F89C4E36-8990-FF42-A24F-3A2566326ABA}" sibTransId="{6F11B8D4-A8B0-324A-BDC1-959F9092E148}"/>
    <dgm:cxn modelId="{C11A994C-A09F-4BD9-ADAD-D22A7B14C28B}" srcId="{774BE7DC-31B4-471C-BD00-827379F69C2D}" destId="{A388DE93-445F-4B19-A3F1-DFEC6FD07A73}" srcOrd="0" destOrd="0" parTransId="{1A599D0E-EEFF-40D2-853E-D16ADFA18A5A}" sibTransId="{4741AC92-0DDA-4873-B433-159DC7151666}"/>
    <dgm:cxn modelId="{E7FBC74F-2B2F-8448-879D-75CFD5B71E43}" srcId="{A388DE93-445F-4B19-A3F1-DFEC6FD07A73}" destId="{DE589B25-9F57-BC4F-B485-2DF2DA3D4721}" srcOrd="2" destOrd="0" parTransId="{5B9CEB9A-F832-7443-AE5A-C41793B9CBBC}" sibTransId="{128D13BA-B51E-0143-92F2-D2AFEA045884}"/>
    <dgm:cxn modelId="{B63A5A93-5A52-2743-A610-0F89D8819FC7}" type="presOf" srcId="{DDE7270D-13AC-7445-8DE6-9765587F99DB}" destId="{E4B4617C-BEF3-984A-B59F-2946800ADDBC}" srcOrd="0" destOrd="4" presId="urn:microsoft.com/office/officeart/2005/8/layout/list1"/>
    <dgm:cxn modelId="{02BE3DB5-7A46-C242-8E33-82CEC43D1526}" type="presOf" srcId="{A388DE93-445F-4B19-A3F1-DFEC6FD07A73}" destId="{1C2F8634-3E00-D54C-A83F-906D248CE456}" srcOrd="1" destOrd="0" presId="urn:microsoft.com/office/officeart/2005/8/layout/list1"/>
    <dgm:cxn modelId="{E0FC37BB-30CD-BE4B-9500-F88E5E5CDC29}" srcId="{DE589B25-9F57-BC4F-B485-2DF2DA3D4721}" destId="{DDE7270D-13AC-7445-8DE6-9765587F99DB}" srcOrd="1" destOrd="0" parTransId="{DBAE2434-DEA0-D046-AF58-85B5D847D434}" sibTransId="{9558F2C9-BC70-EF4F-BEE0-230D08498ADE}"/>
    <dgm:cxn modelId="{B6DDCFC2-9C2A-094A-9C26-7CE69FC8E7E8}" srcId="{A388DE93-445F-4B19-A3F1-DFEC6FD07A73}" destId="{911C015D-D29B-EB47-BD99-7F547FCE2167}" srcOrd="1" destOrd="0" parTransId="{7A1C7831-7563-784B-B51D-9546F1EDEC06}" sibTransId="{999D9663-C408-F94E-A4CE-AA5A75EBC46D}"/>
    <dgm:cxn modelId="{F1493FC8-1AC1-E54B-ACEA-9B97B457FD6E}" srcId="{A388DE93-445F-4B19-A3F1-DFEC6FD07A73}" destId="{461A1338-0D26-AF49-A1AA-B7DBDF590AE3}" srcOrd="0" destOrd="0" parTransId="{B779B332-3A03-7F42-B837-D938E771B8D0}" sibTransId="{C1EE72BB-B13F-1C48-81DF-F3DE6DCBCD1D}"/>
    <dgm:cxn modelId="{F27A17DA-6E15-2E46-8A64-F31FA1393F2C}" type="presOf" srcId="{A388DE93-445F-4B19-A3F1-DFEC6FD07A73}" destId="{DBFA0F99-4298-484F-9099-6B126EC2E030}" srcOrd="0" destOrd="0" presId="urn:microsoft.com/office/officeart/2005/8/layout/list1"/>
    <dgm:cxn modelId="{8F4B67E0-A598-A848-9921-FD55A84BE25D}" type="presOf" srcId="{461A1338-0D26-AF49-A1AA-B7DBDF590AE3}" destId="{E4B4617C-BEF3-984A-B59F-2946800ADDBC}" srcOrd="0" destOrd="0" presId="urn:microsoft.com/office/officeart/2005/8/layout/list1"/>
    <dgm:cxn modelId="{D41EADE0-8D79-E546-81EB-065C4E1AC5FD}" type="presOf" srcId="{911C015D-D29B-EB47-BD99-7F547FCE2167}" destId="{E4B4617C-BEF3-984A-B59F-2946800ADDBC}" srcOrd="0" destOrd="1" presId="urn:microsoft.com/office/officeart/2005/8/layout/list1"/>
    <dgm:cxn modelId="{4C5349F5-1F9E-DB40-BF05-F74ADCA66702}" type="presOf" srcId="{4A16A6FE-9BA5-E34D-B411-0117284C0344}" destId="{E4B4617C-BEF3-984A-B59F-2946800ADDBC}" srcOrd="0" destOrd="3" presId="urn:microsoft.com/office/officeart/2005/8/layout/list1"/>
    <dgm:cxn modelId="{CF60A2FA-BFFB-414B-A092-1A052B995DC7}" type="presOf" srcId="{774BE7DC-31B4-471C-BD00-827379F69C2D}" destId="{B53B1F45-FD6D-7245-9DB6-76462D2F40D3}" srcOrd="0" destOrd="0" presId="urn:microsoft.com/office/officeart/2005/8/layout/list1"/>
    <dgm:cxn modelId="{0A915EFD-0CD7-904F-AA29-530056FCAE4E}" type="presOf" srcId="{DE589B25-9F57-BC4F-B485-2DF2DA3D4721}" destId="{E4B4617C-BEF3-984A-B59F-2946800ADDBC}" srcOrd="0" destOrd="2" presId="urn:microsoft.com/office/officeart/2005/8/layout/list1"/>
    <dgm:cxn modelId="{6DD53A57-96C9-3F45-99B5-30AFB0130EBF}" type="presParOf" srcId="{B53B1F45-FD6D-7245-9DB6-76462D2F40D3}" destId="{BC064488-1A77-9E42-8296-751F444C7E1D}" srcOrd="0" destOrd="0" presId="urn:microsoft.com/office/officeart/2005/8/layout/list1"/>
    <dgm:cxn modelId="{8F698546-F722-504D-956F-B7C17A87B3A3}" type="presParOf" srcId="{BC064488-1A77-9E42-8296-751F444C7E1D}" destId="{DBFA0F99-4298-484F-9099-6B126EC2E030}" srcOrd="0" destOrd="0" presId="urn:microsoft.com/office/officeart/2005/8/layout/list1"/>
    <dgm:cxn modelId="{2F7BCCD4-DAA1-1E43-9C79-3568757A95B3}" type="presParOf" srcId="{BC064488-1A77-9E42-8296-751F444C7E1D}" destId="{1C2F8634-3E00-D54C-A83F-906D248CE456}" srcOrd="1" destOrd="0" presId="urn:microsoft.com/office/officeart/2005/8/layout/list1"/>
    <dgm:cxn modelId="{37421D97-3276-D947-9B44-B4A563945711}" type="presParOf" srcId="{B53B1F45-FD6D-7245-9DB6-76462D2F40D3}" destId="{36A5C2DC-3192-F342-8D0D-6BAAF5F62868}" srcOrd="1" destOrd="0" presId="urn:microsoft.com/office/officeart/2005/8/layout/list1"/>
    <dgm:cxn modelId="{634E9388-3200-A64F-9327-08B0659821D7}" type="presParOf" srcId="{B53B1F45-FD6D-7245-9DB6-76462D2F40D3}" destId="{E4B4617C-BEF3-984A-B59F-2946800ADDBC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D1248F1-5F55-40A2-9BD6-041F2E90E7FB}" type="doc">
      <dgm:prSet loTypeId="urn:microsoft.com/office/officeart/2005/8/layout/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6F08E68-F49F-4396-BD88-163F5C11A033}">
      <dgm:prSet/>
      <dgm:spPr/>
      <dgm:t>
        <a:bodyPr/>
        <a:lstStyle/>
        <a:p>
          <a:r>
            <a:rPr lang="en-US" b="1"/>
            <a:t>Diabetes</a:t>
          </a:r>
          <a:endParaRPr lang="en-US" dirty="0"/>
        </a:p>
      </dgm:t>
    </dgm:pt>
    <dgm:pt modelId="{73A47BC2-F75E-4B54-935D-AEAF28F3A5EE}" type="parTrans" cxnId="{DA490282-F565-43F2-BC8C-6BC6A045B727}">
      <dgm:prSet/>
      <dgm:spPr/>
      <dgm:t>
        <a:bodyPr/>
        <a:lstStyle/>
        <a:p>
          <a:endParaRPr lang="en-US"/>
        </a:p>
      </dgm:t>
    </dgm:pt>
    <dgm:pt modelId="{C0CAA2A4-BBD9-49F8-A2C9-498FC6D21DE5}" type="sibTrans" cxnId="{DA490282-F565-43F2-BC8C-6BC6A045B727}">
      <dgm:prSet/>
      <dgm:spPr/>
      <dgm:t>
        <a:bodyPr/>
        <a:lstStyle/>
        <a:p>
          <a:endParaRPr lang="en-US"/>
        </a:p>
      </dgm:t>
    </dgm:pt>
    <dgm:pt modelId="{26D8303A-B6CC-1F47-88D6-A5EFD754728C}">
      <dgm:prSet/>
      <dgm:spPr/>
      <dgm:t>
        <a:bodyPr/>
        <a:lstStyle/>
        <a:p>
          <a:r>
            <a:rPr lang="en-US" dirty="0"/>
            <a:t>There is a statistically significant difference in the incidence of heart disease between people with diabetes and people without diabetes</a:t>
          </a:r>
        </a:p>
      </dgm:t>
    </dgm:pt>
    <dgm:pt modelId="{43A7036B-D5D9-AC49-A394-3FA60F29C149}" type="parTrans" cxnId="{57014C14-6EDF-4642-A5FB-C52C5F0D6CC7}">
      <dgm:prSet/>
      <dgm:spPr/>
      <dgm:t>
        <a:bodyPr/>
        <a:lstStyle/>
        <a:p>
          <a:endParaRPr lang="en-US"/>
        </a:p>
      </dgm:t>
    </dgm:pt>
    <dgm:pt modelId="{76496D4C-B048-AA49-A966-14CD67B91BC6}" type="sibTrans" cxnId="{57014C14-6EDF-4642-A5FB-C52C5F0D6CC7}">
      <dgm:prSet/>
      <dgm:spPr/>
      <dgm:t>
        <a:bodyPr/>
        <a:lstStyle/>
        <a:p>
          <a:endParaRPr lang="en-US"/>
        </a:p>
      </dgm:t>
    </dgm:pt>
    <dgm:pt modelId="{C1D134C7-9E1C-CA4A-849A-CFD90DC8CDC7}">
      <dgm:prSet/>
      <dgm:spPr/>
      <dgm:t>
        <a:bodyPr/>
        <a:lstStyle/>
        <a:p>
          <a:r>
            <a:rPr lang="en-US" dirty="0"/>
            <a:t>According to this data, having diabetes puts one at a higher risk for heart disease</a:t>
          </a:r>
        </a:p>
      </dgm:t>
    </dgm:pt>
    <dgm:pt modelId="{22E5A441-50DF-D841-AB79-9E51F397C2CC}" type="parTrans" cxnId="{B44DC756-65C1-A64F-89F9-0C9F6C01BEAB}">
      <dgm:prSet/>
      <dgm:spPr/>
      <dgm:t>
        <a:bodyPr/>
        <a:lstStyle/>
        <a:p>
          <a:endParaRPr lang="en-US"/>
        </a:p>
      </dgm:t>
    </dgm:pt>
    <dgm:pt modelId="{62307FC6-D6BE-A64A-96C4-EAD8954516B4}" type="sibTrans" cxnId="{B44DC756-65C1-A64F-89F9-0C9F6C01BEAB}">
      <dgm:prSet/>
      <dgm:spPr/>
      <dgm:t>
        <a:bodyPr/>
        <a:lstStyle/>
        <a:p>
          <a:endParaRPr lang="en-US"/>
        </a:p>
      </dgm:t>
    </dgm:pt>
    <dgm:pt modelId="{DF1487E3-95CB-5849-8640-5850A2893588}" type="pres">
      <dgm:prSet presAssocID="{FD1248F1-5F55-40A2-9BD6-041F2E90E7FB}" presName="linear" presStyleCnt="0">
        <dgm:presLayoutVars>
          <dgm:dir/>
          <dgm:animLvl val="lvl"/>
          <dgm:resizeHandles val="exact"/>
        </dgm:presLayoutVars>
      </dgm:prSet>
      <dgm:spPr/>
    </dgm:pt>
    <dgm:pt modelId="{792151D4-D60D-944A-A4E0-3349D0284AD0}" type="pres">
      <dgm:prSet presAssocID="{D6F08E68-F49F-4396-BD88-163F5C11A033}" presName="parentLin" presStyleCnt="0"/>
      <dgm:spPr/>
    </dgm:pt>
    <dgm:pt modelId="{A091A72F-F214-6F44-9C3C-90811641C057}" type="pres">
      <dgm:prSet presAssocID="{D6F08E68-F49F-4396-BD88-163F5C11A033}" presName="parentLeftMargin" presStyleLbl="node1" presStyleIdx="0" presStyleCnt="1"/>
      <dgm:spPr/>
    </dgm:pt>
    <dgm:pt modelId="{0952FB82-4657-6445-BC93-36759FBF8DF5}" type="pres">
      <dgm:prSet presAssocID="{D6F08E68-F49F-4396-BD88-163F5C11A033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1E2BDB91-D79F-D342-B642-568C5083B346}" type="pres">
      <dgm:prSet presAssocID="{D6F08E68-F49F-4396-BD88-163F5C11A033}" presName="negativeSpace" presStyleCnt="0"/>
      <dgm:spPr/>
    </dgm:pt>
    <dgm:pt modelId="{76C84DB5-5B91-1340-8759-384A2CC8C6B9}" type="pres">
      <dgm:prSet presAssocID="{D6F08E68-F49F-4396-BD88-163F5C11A033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6FE66311-B07B-1B46-B6F3-A5BF10DC79D7}" type="presOf" srcId="{D6F08E68-F49F-4396-BD88-163F5C11A033}" destId="{A091A72F-F214-6F44-9C3C-90811641C057}" srcOrd="0" destOrd="0" presId="urn:microsoft.com/office/officeart/2005/8/layout/list1"/>
    <dgm:cxn modelId="{57014C14-6EDF-4642-A5FB-C52C5F0D6CC7}" srcId="{D6F08E68-F49F-4396-BD88-163F5C11A033}" destId="{26D8303A-B6CC-1F47-88D6-A5EFD754728C}" srcOrd="0" destOrd="0" parTransId="{43A7036B-D5D9-AC49-A394-3FA60F29C149}" sibTransId="{76496D4C-B048-AA49-A966-14CD67B91BC6}"/>
    <dgm:cxn modelId="{B44DC756-65C1-A64F-89F9-0C9F6C01BEAB}" srcId="{D6F08E68-F49F-4396-BD88-163F5C11A033}" destId="{C1D134C7-9E1C-CA4A-849A-CFD90DC8CDC7}" srcOrd="1" destOrd="0" parTransId="{22E5A441-50DF-D841-AB79-9E51F397C2CC}" sibTransId="{62307FC6-D6BE-A64A-96C4-EAD8954516B4}"/>
    <dgm:cxn modelId="{558D4466-266F-ED42-BADE-5B9885D9C62B}" type="presOf" srcId="{26D8303A-B6CC-1F47-88D6-A5EFD754728C}" destId="{76C84DB5-5B91-1340-8759-384A2CC8C6B9}" srcOrd="0" destOrd="0" presId="urn:microsoft.com/office/officeart/2005/8/layout/list1"/>
    <dgm:cxn modelId="{0DE6EE69-03EB-A842-B0CA-6B6687A47D75}" type="presOf" srcId="{C1D134C7-9E1C-CA4A-849A-CFD90DC8CDC7}" destId="{76C84DB5-5B91-1340-8759-384A2CC8C6B9}" srcOrd="0" destOrd="1" presId="urn:microsoft.com/office/officeart/2005/8/layout/list1"/>
    <dgm:cxn modelId="{9E4BB071-A276-7C40-9393-18B5C566D45F}" type="presOf" srcId="{FD1248F1-5F55-40A2-9BD6-041F2E90E7FB}" destId="{DF1487E3-95CB-5849-8640-5850A2893588}" srcOrd="0" destOrd="0" presId="urn:microsoft.com/office/officeart/2005/8/layout/list1"/>
    <dgm:cxn modelId="{DA490282-F565-43F2-BC8C-6BC6A045B727}" srcId="{FD1248F1-5F55-40A2-9BD6-041F2E90E7FB}" destId="{D6F08E68-F49F-4396-BD88-163F5C11A033}" srcOrd="0" destOrd="0" parTransId="{73A47BC2-F75E-4B54-935D-AEAF28F3A5EE}" sibTransId="{C0CAA2A4-BBD9-49F8-A2C9-498FC6D21DE5}"/>
    <dgm:cxn modelId="{475CB5B5-DC09-564A-BB95-D3E83C8E4853}" type="presOf" srcId="{D6F08E68-F49F-4396-BD88-163F5C11A033}" destId="{0952FB82-4657-6445-BC93-36759FBF8DF5}" srcOrd="1" destOrd="0" presId="urn:microsoft.com/office/officeart/2005/8/layout/list1"/>
    <dgm:cxn modelId="{5D87C7AE-5726-604B-996A-2E33E83DF4D3}" type="presParOf" srcId="{DF1487E3-95CB-5849-8640-5850A2893588}" destId="{792151D4-D60D-944A-A4E0-3349D0284AD0}" srcOrd="0" destOrd="0" presId="urn:microsoft.com/office/officeart/2005/8/layout/list1"/>
    <dgm:cxn modelId="{C01833BF-3BD5-B740-BA46-CE3C8F95DCC4}" type="presParOf" srcId="{792151D4-D60D-944A-A4E0-3349D0284AD0}" destId="{A091A72F-F214-6F44-9C3C-90811641C057}" srcOrd="0" destOrd="0" presId="urn:microsoft.com/office/officeart/2005/8/layout/list1"/>
    <dgm:cxn modelId="{F9469D21-2AF4-E144-8EE8-D95A3442483A}" type="presParOf" srcId="{792151D4-D60D-944A-A4E0-3349D0284AD0}" destId="{0952FB82-4657-6445-BC93-36759FBF8DF5}" srcOrd="1" destOrd="0" presId="urn:microsoft.com/office/officeart/2005/8/layout/list1"/>
    <dgm:cxn modelId="{909E48B8-543A-1E40-8A22-7C739D2E41AF}" type="presParOf" srcId="{DF1487E3-95CB-5849-8640-5850A2893588}" destId="{1E2BDB91-D79F-D342-B642-568C5083B346}" srcOrd="1" destOrd="0" presId="urn:microsoft.com/office/officeart/2005/8/layout/list1"/>
    <dgm:cxn modelId="{D7E45292-2349-704F-8A85-572FC6635D7C}" type="presParOf" srcId="{DF1487E3-95CB-5849-8640-5850A2893588}" destId="{76C84DB5-5B91-1340-8759-384A2CC8C6B9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74BE7DC-31B4-471C-BD00-827379F69C2D}" type="doc">
      <dgm:prSet loTypeId="urn:microsoft.com/office/officeart/2005/8/layout/list1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388DE93-445F-4B19-A3F1-DFEC6FD07A73}">
      <dgm:prSet/>
      <dgm:spPr/>
      <dgm:t>
        <a:bodyPr/>
        <a:lstStyle/>
        <a:p>
          <a:r>
            <a:rPr lang="en-US" b="0" i="0"/>
            <a:t>Hypertension</a:t>
          </a:r>
          <a:endParaRPr lang="en-US"/>
        </a:p>
      </dgm:t>
    </dgm:pt>
    <dgm:pt modelId="{1A599D0E-EEFF-40D2-853E-D16ADFA18A5A}" type="parTrans" cxnId="{C11A994C-A09F-4BD9-ADAD-D22A7B14C28B}">
      <dgm:prSet/>
      <dgm:spPr/>
      <dgm:t>
        <a:bodyPr/>
        <a:lstStyle/>
        <a:p>
          <a:endParaRPr lang="en-US"/>
        </a:p>
      </dgm:t>
    </dgm:pt>
    <dgm:pt modelId="{4741AC92-0DDA-4873-B433-159DC7151666}" type="sibTrans" cxnId="{C11A994C-A09F-4BD9-ADAD-D22A7B14C28B}">
      <dgm:prSet/>
      <dgm:spPr/>
      <dgm:t>
        <a:bodyPr/>
        <a:lstStyle/>
        <a:p>
          <a:endParaRPr lang="en-US"/>
        </a:p>
      </dgm:t>
    </dgm:pt>
    <dgm:pt modelId="{8D5FEB25-6CB5-4D33-9B02-58E629CB3E3C}">
      <dgm:prSet/>
      <dgm:spPr/>
      <dgm:t>
        <a:bodyPr/>
        <a:lstStyle/>
        <a:p>
          <a:r>
            <a:rPr lang="en-US" b="0" i="0" dirty="0"/>
            <a:t>There is a statistically significant difference in the incidence of heart disease between people with hypertension and people without hypertension</a:t>
          </a:r>
          <a:endParaRPr lang="en-US" dirty="0"/>
        </a:p>
      </dgm:t>
    </dgm:pt>
    <dgm:pt modelId="{2AAD5B43-B311-4D22-8531-931C6A6A4DA5}" type="parTrans" cxnId="{8AF96610-069C-4442-904B-D63D533989A9}">
      <dgm:prSet/>
      <dgm:spPr/>
      <dgm:t>
        <a:bodyPr/>
        <a:lstStyle/>
        <a:p>
          <a:endParaRPr lang="en-US"/>
        </a:p>
      </dgm:t>
    </dgm:pt>
    <dgm:pt modelId="{6B8FF601-DD99-4DF0-A7E1-73DEF7A17011}" type="sibTrans" cxnId="{8AF96610-069C-4442-904B-D63D533989A9}">
      <dgm:prSet/>
      <dgm:spPr/>
      <dgm:t>
        <a:bodyPr/>
        <a:lstStyle/>
        <a:p>
          <a:endParaRPr lang="en-US"/>
        </a:p>
      </dgm:t>
    </dgm:pt>
    <dgm:pt modelId="{0ED393A4-F8F2-4DA6-A006-556503E65BFF}">
      <dgm:prSet/>
      <dgm:spPr/>
      <dgm:t>
        <a:bodyPr/>
        <a:lstStyle/>
        <a:p>
          <a:r>
            <a:rPr lang="en-US" b="0" i="0" dirty="0"/>
            <a:t>According to this data, having high blood pressure puts one at a higher risk for heart disease</a:t>
          </a:r>
          <a:endParaRPr lang="en-US" dirty="0"/>
        </a:p>
      </dgm:t>
    </dgm:pt>
    <dgm:pt modelId="{E9D4D6BB-BA4B-4DC4-A23A-3268821647AA}" type="parTrans" cxnId="{24CFCBE0-5778-4200-A616-17BF4065DA39}">
      <dgm:prSet/>
      <dgm:spPr/>
      <dgm:t>
        <a:bodyPr/>
        <a:lstStyle/>
        <a:p>
          <a:endParaRPr lang="en-US"/>
        </a:p>
      </dgm:t>
    </dgm:pt>
    <dgm:pt modelId="{2F5B1956-B7A1-47AC-927E-B319DFA9B44E}" type="sibTrans" cxnId="{24CFCBE0-5778-4200-A616-17BF4065DA39}">
      <dgm:prSet/>
      <dgm:spPr/>
      <dgm:t>
        <a:bodyPr/>
        <a:lstStyle/>
        <a:p>
          <a:endParaRPr lang="en-US"/>
        </a:p>
      </dgm:t>
    </dgm:pt>
    <dgm:pt modelId="{B53B1F45-FD6D-7245-9DB6-76462D2F40D3}" type="pres">
      <dgm:prSet presAssocID="{774BE7DC-31B4-471C-BD00-827379F69C2D}" presName="linear" presStyleCnt="0">
        <dgm:presLayoutVars>
          <dgm:dir/>
          <dgm:animLvl val="lvl"/>
          <dgm:resizeHandles val="exact"/>
        </dgm:presLayoutVars>
      </dgm:prSet>
      <dgm:spPr/>
    </dgm:pt>
    <dgm:pt modelId="{BC064488-1A77-9E42-8296-751F444C7E1D}" type="pres">
      <dgm:prSet presAssocID="{A388DE93-445F-4B19-A3F1-DFEC6FD07A73}" presName="parentLin" presStyleCnt="0"/>
      <dgm:spPr/>
    </dgm:pt>
    <dgm:pt modelId="{DBFA0F99-4298-484F-9099-6B126EC2E030}" type="pres">
      <dgm:prSet presAssocID="{A388DE93-445F-4B19-A3F1-DFEC6FD07A73}" presName="parentLeftMargin" presStyleLbl="node1" presStyleIdx="0" presStyleCnt="1"/>
      <dgm:spPr/>
    </dgm:pt>
    <dgm:pt modelId="{1C2F8634-3E00-D54C-A83F-906D248CE456}" type="pres">
      <dgm:prSet presAssocID="{A388DE93-445F-4B19-A3F1-DFEC6FD07A73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36A5C2DC-3192-F342-8D0D-6BAAF5F62868}" type="pres">
      <dgm:prSet presAssocID="{A388DE93-445F-4B19-A3F1-DFEC6FD07A73}" presName="negativeSpace" presStyleCnt="0"/>
      <dgm:spPr/>
    </dgm:pt>
    <dgm:pt modelId="{E4B4617C-BEF3-984A-B59F-2946800ADDBC}" type="pres">
      <dgm:prSet presAssocID="{A388DE93-445F-4B19-A3F1-DFEC6FD07A73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F75E0B02-C805-924E-ADF2-CCC87CB2B5BF}" type="presOf" srcId="{A388DE93-445F-4B19-A3F1-DFEC6FD07A73}" destId="{DBFA0F99-4298-484F-9099-6B126EC2E030}" srcOrd="0" destOrd="0" presId="urn:microsoft.com/office/officeart/2005/8/layout/list1"/>
    <dgm:cxn modelId="{8AF96610-069C-4442-904B-D63D533989A9}" srcId="{A388DE93-445F-4B19-A3F1-DFEC6FD07A73}" destId="{8D5FEB25-6CB5-4D33-9B02-58E629CB3E3C}" srcOrd="0" destOrd="0" parTransId="{2AAD5B43-B311-4D22-8531-931C6A6A4DA5}" sibTransId="{6B8FF601-DD99-4DF0-A7E1-73DEF7A17011}"/>
    <dgm:cxn modelId="{12FD3B45-4803-034E-8E6F-2B690FE53762}" type="presOf" srcId="{0ED393A4-F8F2-4DA6-A006-556503E65BFF}" destId="{E4B4617C-BEF3-984A-B59F-2946800ADDBC}" srcOrd="0" destOrd="1" presId="urn:microsoft.com/office/officeart/2005/8/layout/list1"/>
    <dgm:cxn modelId="{C11A994C-A09F-4BD9-ADAD-D22A7B14C28B}" srcId="{774BE7DC-31B4-471C-BD00-827379F69C2D}" destId="{A388DE93-445F-4B19-A3F1-DFEC6FD07A73}" srcOrd="0" destOrd="0" parTransId="{1A599D0E-EEFF-40D2-853E-D16ADFA18A5A}" sibTransId="{4741AC92-0DDA-4873-B433-159DC7151666}"/>
    <dgm:cxn modelId="{109B9C5E-EA37-154E-A143-16F09953323D}" type="presOf" srcId="{774BE7DC-31B4-471C-BD00-827379F69C2D}" destId="{B53B1F45-FD6D-7245-9DB6-76462D2F40D3}" srcOrd="0" destOrd="0" presId="urn:microsoft.com/office/officeart/2005/8/layout/list1"/>
    <dgm:cxn modelId="{23583179-618B-FE49-81C4-199974084D08}" type="presOf" srcId="{8D5FEB25-6CB5-4D33-9B02-58E629CB3E3C}" destId="{E4B4617C-BEF3-984A-B59F-2946800ADDBC}" srcOrd="0" destOrd="0" presId="urn:microsoft.com/office/officeart/2005/8/layout/list1"/>
    <dgm:cxn modelId="{A3E16CC8-E1BA-DE48-A743-7E8D96A11A54}" type="presOf" srcId="{A388DE93-445F-4B19-A3F1-DFEC6FD07A73}" destId="{1C2F8634-3E00-D54C-A83F-906D248CE456}" srcOrd="1" destOrd="0" presId="urn:microsoft.com/office/officeart/2005/8/layout/list1"/>
    <dgm:cxn modelId="{24CFCBE0-5778-4200-A616-17BF4065DA39}" srcId="{A388DE93-445F-4B19-A3F1-DFEC6FD07A73}" destId="{0ED393A4-F8F2-4DA6-A006-556503E65BFF}" srcOrd="1" destOrd="0" parTransId="{E9D4D6BB-BA4B-4DC4-A23A-3268821647AA}" sibTransId="{2F5B1956-B7A1-47AC-927E-B319DFA9B44E}"/>
    <dgm:cxn modelId="{ACE107B8-A6BD-BB4B-B203-5D9A557BADEE}" type="presParOf" srcId="{B53B1F45-FD6D-7245-9DB6-76462D2F40D3}" destId="{BC064488-1A77-9E42-8296-751F444C7E1D}" srcOrd="0" destOrd="0" presId="urn:microsoft.com/office/officeart/2005/8/layout/list1"/>
    <dgm:cxn modelId="{7488EA70-376E-CC43-BED1-D47AF0108752}" type="presParOf" srcId="{BC064488-1A77-9E42-8296-751F444C7E1D}" destId="{DBFA0F99-4298-484F-9099-6B126EC2E030}" srcOrd="0" destOrd="0" presId="urn:microsoft.com/office/officeart/2005/8/layout/list1"/>
    <dgm:cxn modelId="{5237AF9E-2FC9-014E-BAA4-495A54B77036}" type="presParOf" srcId="{BC064488-1A77-9E42-8296-751F444C7E1D}" destId="{1C2F8634-3E00-D54C-A83F-906D248CE456}" srcOrd="1" destOrd="0" presId="urn:microsoft.com/office/officeart/2005/8/layout/list1"/>
    <dgm:cxn modelId="{24DE0980-56E9-2840-9AEA-B657E4FF1B62}" type="presParOf" srcId="{B53B1F45-FD6D-7245-9DB6-76462D2F40D3}" destId="{36A5C2DC-3192-F342-8D0D-6BAAF5F62868}" srcOrd="1" destOrd="0" presId="urn:microsoft.com/office/officeart/2005/8/layout/list1"/>
    <dgm:cxn modelId="{8E274B58-543F-3046-8320-8E86F8BD26DC}" type="presParOf" srcId="{B53B1F45-FD6D-7245-9DB6-76462D2F40D3}" destId="{E4B4617C-BEF3-984A-B59F-2946800ADDBC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74BE7DC-31B4-471C-BD00-827379F69C2D}" type="doc">
      <dgm:prSet loTypeId="urn:microsoft.com/office/officeart/2005/8/layout/list1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94A295F0-61F9-4CFA-99E0-1A0F5A4EEDED}">
      <dgm:prSet/>
      <dgm:spPr/>
      <dgm:t>
        <a:bodyPr/>
        <a:lstStyle/>
        <a:p>
          <a:r>
            <a:rPr lang="en-US" b="0" i="0"/>
            <a:t>Stroke</a:t>
          </a:r>
          <a:endParaRPr lang="en-US"/>
        </a:p>
      </dgm:t>
    </dgm:pt>
    <dgm:pt modelId="{6EB82EBD-828E-4343-A8C7-337A9A3ED3E2}" type="parTrans" cxnId="{37106040-C01A-42B3-917F-A00291E9EBDD}">
      <dgm:prSet/>
      <dgm:spPr/>
      <dgm:t>
        <a:bodyPr/>
        <a:lstStyle/>
        <a:p>
          <a:endParaRPr lang="en-US"/>
        </a:p>
      </dgm:t>
    </dgm:pt>
    <dgm:pt modelId="{33C459F4-CE99-4A09-A972-D71E8B425E09}" type="sibTrans" cxnId="{37106040-C01A-42B3-917F-A00291E9EBDD}">
      <dgm:prSet/>
      <dgm:spPr/>
      <dgm:t>
        <a:bodyPr/>
        <a:lstStyle/>
        <a:p>
          <a:endParaRPr lang="en-US"/>
        </a:p>
      </dgm:t>
    </dgm:pt>
    <dgm:pt modelId="{0799CF3C-7AA9-493F-9072-8999D6B40A84}">
      <dgm:prSet/>
      <dgm:spPr/>
      <dgm:t>
        <a:bodyPr/>
        <a:lstStyle/>
        <a:p>
          <a:r>
            <a:rPr lang="en-US" b="0" i="0"/>
            <a:t>There is a statistically significant difference in the incidence of heart disease between people who have had a stroke when compared with people who haven't had a stroke</a:t>
          </a:r>
          <a:endParaRPr lang="en-US"/>
        </a:p>
      </dgm:t>
    </dgm:pt>
    <dgm:pt modelId="{DE1238CC-0B58-4BF3-86CA-55A67483BC51}" type="parTrans" cxnId="{9453E7DB-6E12-4A11-ADF1-16362378B78C}">
      <dgm:prSet/>
      <dgm:spPr/>
      <dgm:t>
        <a:bodyPr/>
        <a:lstStyle/>
        <a:p>
          <a:endParaRPr lang="en-US"/>
        </a:p>
      </dgm:t>
    </dgm:pt>
    <dgm:pt modelId="{33AC8569-0C96-422C-85EC-EB0272B160F9}" type="sibTrans" cxnId="{9453E7DB-6E12-4A11-ADF1-16362378B78C}">
      <dgm:prSet/>
      <dgm:spPr/>
      <dgm:t>
        <a:bodyPr/>
        <a:lstStyle/>
        <a:p>
          <a:endParaRPr lang="en-US"/>
        </a:p>
      </dgm:t>
    </dgm:pt>
    <dgm:pt modelId="{C80AB3E7-5C79-447E-A01E-16FE055DBCBA}">
      <dgm:prSet/>
      <dgm:spPr/>
      <dgm:t>
        <a:bodyPr/>
        <a:lstStyle/>
        <a:p>
          <a:r>
            <a:rPr lang="en-US" b="0" i="0"/>
            <a:t>According to this data, having had a stroke puts one at a higher risk for heart disease</a:t>
          </a:r>
          <a:endParaRPr lang="en-US"/>
        </a:p>
      </dgm:t>
    </dgm:pt>
    <dgm:pt modelId="{1F7F267F-6C21-46B4-8D5A-803C1565115B}" type="parTrans" cxnId="{EC26BEB5-DA78-4475-AD38-C7490BEA9595}">
      <dgm:prSet/>
      <dgm:spPr/>
      <dgm:t>
        <a:bodyPr/>
        <a:lstStyle/>
        <a:p>
          <a:endParaRPr lang="en-US"/>
        </a:p>
      </dgm:t>
    </dgm:pt>
    <dgm:pt modelId="{1F2512CC-FC59-4384-9BF9-64F07ACB3A35}" type="sibTrans" cxnId="{EC26BEB5-DA78-4475-AD38-C7490BEA9595}">
      <dgm:prSet/>
      <dgm:spPr/>
      <dgm:t>
        <a:bodyPr/>
        <a:lstStyle/>
        <a:p>
          <a:endParaRPr lang="en-US"/>
        </a:p>
      </dgm:t>
    </dgm:pt>
    <dgm:pt modelId="{B53B1F45-FD6D-7245-9DB6-76462D2F40D3}" type="pres">
      <dgm:prSet presAssocID="{774BE7DC-31B4-471C-BD00-827379F69C2D}" presName="linear" presStyleCnt="0">
        <dgm:presLayoutVars>
          <dgm:dir/>
          <dgm:animLvl val="lvl"/>
          <dgm:resizeHandles val="exact"/>
        </dgm:presLayoutVars>
      </dgm:prSet>
      <dgm:spPr/>
    </dgm:pt>
    <dgm:pt modelId="{4CBBA435-D545-2B49-A2DD-2B101AF14C9C}" type="pres">
      <dgm:prSet presAssocID="{94A295F0-61F9-4CFA-99E0-1A0F5A4EEDED}" presName="parentLin" presStyleCnt="0"/>
      <dgm:spPr/>
    </dgm:pt>
    <dgm:pt modelId="{FB26F052-8221-974B-9D01-FE5032BF2050}" type="pres">
      <dgm:prSet presAssocID="{94A295F0-61F9-4CFA-99E0-1A0F5A4EEDED}" presName="parentLeftMargin" presStyleLbl="node1" presStyleIdx="0" presStyleCnt="1"/>
      <dgm:spPr/>
    </dgm:pt>
    <dgm:pt modelId="{A933DA07-CECD-B346-B07B-300F2C799A6E}" type="pres">
      <dgm:prSet presAssocID="{94A295F0-61F9-4CFA-99E0-1A0F5A4EEDED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93D79537-04C8-9643-A49E-C6F7D3E8540C}" type="pres">
      <dgm:prSet presAssocID="{94A295F0-61F9-4CFA-99E0-1A0F5A4EEDED}" presName="negativeSpace" presStyleCnt="0"/>
      <dgm:spPr/>
    </dgm:pt>
    <dgm:pt modelId="{D38DE33E-5346-0541-8255-136530803C8E}" type="pres">
      <dgm:prSet presAssocID="{94A295F0-61F9-4CFA-99E0-1A0F5A4EEDED}" presName="childText" presStyleLbl="conFgAcc1" presStyleIdx="0" presStyleCnt="1" custLinFactNeighborX="-105">
        <dgm:presLayoutVars>
          <dgm:bulletEnabled val="1"/>
        </dgm:presLayoutVars>
      </dgm:prSet>
      <dgm:spPr/>
    </dgm:pt>
  </dgm:ptLst>
  <dgm:cxnLst>
    <dgm:cxn modelId="{37106040-C01A-42B3-917F-A00291E9EBDD}" srcId="{774BE7DC-31B4-471C-BD00-827379F69C2D}" destId="{94A295F0-61F9-4CFA-99E0-1A0F5A4EEDED}" srcOrd="0" destOrd="0" parTransId="{6EB82EBD-828E-4343-A8C7-337A9A3ED3E2}" sibTransId="{33C459F4-CE99-4A09-A972-D71E8B425E09}"/>
    <dgm:cxn modelId="{109B9C5E-EA37-154E-A143-16F09953323D}" type="presOf" srcId="{774BE7DC-31B4-471C-BD00-827379F69C2D}" destId="{B53B1F45-FD6D-7245-9DB6-76462D2F40D3}" srcOrd="0" destOrd="0" presId="urn:microsoft.com/office/officeart/2005/8/layout/list1"/>
    <dgm:cxn modelId="{6100557F-C527-3144-A7F1-CF97A8C0A2A3}" type="presOf" srcId="{0799CF3C-7AA9-493F-9072-8999D6B40A84}" destId="{D38DE33E-5346-0541-8255-136530803C8E}" srcOrd="0" destOrd="0" presId="urn:microsoft.com/office/officeart/2005/8/layout/list1"/>
    <dgm:cxn modelId="{961177AC-942C-654C-9701-0474535ECE46}" type="presOf" srcId="{94A295F0-61F9-4CFA-99E0-1A0F5A4EEDED}" destId="{FB26F052-8221-974B-9D01-FE5032BF2050}" srcOrd="0" destOrd="0" presId="urn:microsoft.com/office/officeart/2005/8/layout/list1"/>
    <dgm:cxn modelId="{F99D34B2-BFBA-EB4C-94DA-9731269BEAD0}" type="presOf" srcId="{94A295F0-61F9-4CFA-99E0-1A0F5A4EEDED}" destId="{A933DA07-CECD-B346-B07B-300F2C799A6E}" srcOrd="1" destOrd="0" presId="urn:microsoft.com/office/officeart/2005/8/layout/list1"/>
    <dgm:cxn modelId="{EC26BEB5-DA78-4475-AD38-C7490BEA9595}" srcId="{94A295F0-61F9-4CFA-99E0-1A0F5A4EEDED}" destId="{C80AB3E7-5C79-447E-A01E-16FE055DBCBA}" srcOrd="1" destOrd="0" parTransId="{1F7F267F-6C21-46B4-8D5A-803C1565115B}" sibTransId="{1F2512CC-FC59-4384-9BF9-64F07ACB3A35}"/>
    <dgm:cxn modelId="{9453E7DB-6E12-4A11-ADF1-16362378B78C}" srcId="{94A295F0-61F9-4CFA-99E0-1A0F5A4EEDED}" destId="{0799CF3C-7AA9-493F-9072-8999D6B40A84}" srcOrd="0" destOrd="0" parTransId="{DE1238CC-0B58-4BF3-86CA-55A67483BC51}" sibTransId="{33AC8569-0C96-422C-85EC-EB0272B160F9}"/>
    <dgm:cxn modelId="{68965BFC-BEDB-934F-B03E-494BCAA63171}" type="presOf" srcId="{C80AB3E7-5C79-447E-A01E-16FE055DBCBA}" destId="{D38DE33E-5346-0541-8255-136530803C8E}" srcOrd="0" destOrd="1" presId="urn:microsoft.com/office/officeart/2005/8/layout/list1"/>
    <dgm:cxn modelId="{8A64F4AC-BBF1-8D4A-9EF7-E79500E9A9ED}" type="presParOf" srcId="{B53B1F45-FD6D-7245-9DB6-76462D2F40D3}" destId="{4CBBA435-D545-2B49-A2DD-2B101AF14C9C}" srcOrd="0" destOrd="0" presId="urn:microsoft.com/office/officeart/2005/8/layout/list1"/>
    <dgm:cxn modelId="{3AC506C7-7228-7A4C-A824-83752DE0CB24}" type="presParOf" srcId="{4CBBA435-D545-2B49-A2DD-2B101AF14C9C}" destId="{FB26F052-8221-974B-9D01-FE5032BF2050}" srcOrd="0" destOrd="0" presId="urn:microsoft.com/office/officeart/2005/8/layout/list1"/>
    <dgm:cxn modelId="{86244BD0-AAD3-A741-8CBA-5C9921F495F9}" type="presParOf" srcId="{4CBBA435-D545-2B49-A2DD-2B101AF14C9C}" destId="{A933DA07-CECD-B346-B07B-300F2C799A6E}" srcOrd="1" destOrd="0" presId="urn:microsoft.com/office/officeart/2005/8/layout/list1"/>
    <dgm:cxn modelId="{E7A3A4D1-CFC9-AB4E-87B4-32D1CC9716F9}" type="presParOf" srcId="{B53B1F45-FD6D-7245-9DB6-76462D2F40D3}" destId="{93D79537-04C8-9643-A49E-C6F7D3E8540C}" srcOrd="1" destOrd="0" presId="urn:microsoft.com/office/officeart/2005/8/layout/list1"/>
    <dgm:cxn modelId="{9248BAA0-8D39-FF4A-86C7-5843BA98FECC}" type="presParOf" srcId="{B53B1F45-FD6D-7245-9DB6-76462D2F40D3}" destId="{D38DE33E-5346-0541-8255-136530803C8E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D1248F1-5F55-40A2-9BD6-041F2E90E7FB}" type="doc">
      <dgm:prSet loTypeId="urn:microsoft.com/office/officeart/2005/8/layout/list1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6F08E68-F49F-4396-BD88-163F5C11A033}">
      <dgm:prSet/>
      <dgm:spPr/>
      <dgm:t>
        <a:bodyPr/>
        <a:lstStyle/>
        <a:p>
          <a:r>
            <a:rPr lang="en-US" b="1"/>
            <a:t>Gender</a:t>
          </a:r>
          <a:endParaRPr lang="en-US"/>
        </a:p>
      </dgm:t>
    </dgm:pt>
    <dgm:pt modelId="{73A47BC2-F75E-4B54-935D-AEAF28F3A5EE}" type="parTrans" cxnId="{DA490282-F565-43F2-BC8C-6BC6A045B727}">
      <dgm:prSet/>
      <dgm:spPr/>
      <dgm:t>
        <a:bodyPr/>
        <a:lstStyle/>
        <a:p>
          <a:endParaRPr lang="en-US"/>
        </a:p>
      </dgm:t>
    </dgm:pt>
    <dgm:pt modelId="{C0CAA2A4-BBD9-49F8-A2C9-498FC6D21DE5}" type="sibTrans" cxnId="{DA490282-F565-43F2-BC8C-6BC6A045B727}">
      <dgm:prSet/>
      <dgm:spPr/>
      <dgm:t>
        <a:bodyPr/>
        <a:lstStyle/>
        <a:p>
          <a:endParaRPr lang="en-US"/>
        </a:p>
      </dgm:t>
    </dgm:pt>
    <dgm:pt modelId="{1971C7B8-E136-4FBF-9718-0DAABF8FA900}">
      <dgm:prSet/>
      <dgm:spPr/>
      <dgm:t>
        <a:bodyPr/>
        <a:lstStyle/>
        <a:p>
          <a:r>
            <a:rPr lang="en-US" b="0" i="0" dirty="0"/>
            <a:t>There is a statistically significant difference in the incidence of death between genders</a:t>
          </a:r>
          <a:endParaRPr lang="en-US" dirty="0"/>
        </a:p>
      </dgm:t>
    </dgm:pt>
    <dgm:pt modelId="{FF457FB7-301F-4DC4-950F-1454A802A329}" type="parTrans" cxnId="{04609E45-337A-4F40-801B-3E307D7D077A}">
      <dgm:prSet/>
      <dgm:spPr/>
      <dgm:t>
        <a:bodyPr/>
        <a:lstStyle/>
        <a:p>
          <a:endParaRPr lang="en-US"/>
        </a:p>
      </dgm:t>
    </dgm:pt>
    <dgm:pt modelId="{317361A3-2804-4369-AA23-D5F61E71B610}" type="sibTrans" cxnId="{04609E45-337A-4F40-801B-3E307D7D077A}">
      <dgm:prSet/>
      <dgm:spPr/>
      <dgm:t>
        <a:bodyPr/>
        <a:lstStyle/>
        <a:p>
          <a:endParaRPr lang="en-US"/>
        </a:p>
      </dgm:t>
    </dgm:pt>
    <dgm:pt modelId="{0FD4EBAD-0850-154D-A140-249BE7EF1B91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/>
            <a:t>According to this data, being a male puts one at a higher risk for death</a:t>
          </a:r>
        </a:p>
      </dgm:t>
    </dgm:pt>
    <dgm:pt modelId="{384B009D-E1D5-E441-8907-D3FEA482CBDA}" type="parTrans" cxnId="{B81EA26E-21EE-9442-AE2B-4A16700B21D1}">
      <dgm:prSet/>
      <dgm:spPr/>
      <dgm:t>
        <a:bodyPr/>
        <a:lstStyle/>
        <a:p>
          <a:endParaRPr lang="en-US"/>
        </a:p>
      </dgm:t>
    </dgm:pt>
    <dgm:pt modelId="{C4CD7885-1FD1-D14A-9EEC-EA99CF8DF2F8}" type="sibTrans" cxnId="{B81EA26E-21EE-9442-AE2B-4A16700B21D1}">
      <dgm:prSet/>
      <dgm:spPr/>
      <dgm:t>
        <a:bodyPr/>
        <a:lstStyle/>
        <a:p>
          <a:endParaRPr lang="en-US"/>
        </a:p>
      </dgm:t>
    </dgm:pt>
    <dgm:pt modelId="{E47F620C-3B66-BF4F-83F7-0DE76CFFDA14}" type="pres">
      <dgm:prSet presAssocID="{FD1248F1-5F55-40A2-9BD6-041F2E90E7FB}" presName="linear" presStyleCnt="0">
        <dgm:presLayoutVars>
          <dgm:dir/>
          <dgm:animLvl val="lvl"/>
          <dgm:resizeHandles val="exact"/>
        </dgm:presLayoutVars>
      </dgm:prSet>
      <dgm:spPr/>
    </dgm:pt>
    <dgm:pt modelId="{4478BD56-7B8C-1149-84F0-DDE0A7252821}" type="pres">
      <dgm:prSet presAssocID="{D6F08E68-F49F-4396-BD88-163F5C11A033}" presName="parentLin" presStyleCnt="0"/>
      <dgm:spPr/>
    </dgm:pt>
    <dgm:pt modelId="{9BD5A7BB-E909-5C4D-A41B-0D659F615113}" type="pres">
      <dgm:prSet presAssocID="{D6F08E68-F49F-4396-BD88-163F5C11A033}" presName="parentLeftMargin" presStyleLbl="node1" presStyleIdx="0" presStyleCnt="1"/>
      <dgm:spPr/>
    </dgm:pt>
    <dgm:pt modelId="{311F88DD-B39E-0F42-90C9-48CC604EF159}" type="pres">
      <dgm:prSet presAssocID="{D6F08E68-F49F-4396-BD88-163F5C11A033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331E1C37-9A0B-DD4D-ACAF-A0767D1CA9B0}" type="pres">
      <dgm:prSet presAssocID="{D6F08E68-F49F-4396-BD88-163F5C11A033}" presName="negativeSpace" presStyleCnt="0"/>
      <dgm:spPr/>
    </dgm:pt>
    <dgm:pt modelId="{1CC4CC76-AEDB-6648-BFD0-F3D024B86268}" type="pres">
      <dgm:prSet presAssocID="{D6F08E68-F49F-4396-BD88-163F5C11A033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2F3C0218-704A-5642-B43F-5F921CC03C20}" type="presOf" srcId="{FD1248F1-5F55-40A2-9BD6-041F2E90E7FB}" destId="{E47F620C-3B66-BF4F-83F7-0DE76CFFDA14}" srcOrd="0" destOrd="0" presId="urn:microsoft.com/office/officeart/2005/8/layout/list1"/>
    <dgm:cxn modelId="{FD471727-5876-3246-9F8D-8180C7248158}" type="presOf" srcId="{D6F08E68-F49F-4396-BD88-163F5C11A033}" destId="{311F88DD-B39E-0F42-90C9-48CC604EF159}" srcOrd="1" destOrd="0" presId="urn:microsoft.com/office/officeart/2005/8/layout/list1"/>
    <dgm:cxn modelId="{04609E45-337A-4F40-801B-3E307D7D077A}" srcId="{D6F08E68-F49F-4396-BD88-163F5C11A033}" destId="{1971C7B8-E136-4FBF-9718-0DAABF8FA900}" srcOrd="0" destOrd="0" parTransId="{FF457FB7-301F-4DC4-950F-1454A802A329}" sibTransId="{317361A3-2804-4369-AA23-D5F61E71B610}"/>
    <dgm:cxn modelId="{FC7D1646-02CE-4E48-96DD-FEFF9F2F7F7A}" type="presOf" srcId="{1971C7B8-E136-4FBF-9718-0DAABF8FA900}" destId="{1CC4CC76-AEDB-6648-BFD0-F3D024B86268}" srcOrd="0" destOrd="0" presId="urn:microsoft.com/office/officeart/2005/8/layout/list1"/>
    <dgm:cxn modelId="{B81EA26E-21EE-9442-AE2B-4A16700B21D1}" srcId="{D6F08E68-F49F-4396-BD88-163F5C11A033}" destId="{0FD4EBAD-0850-154D-A140-249BE7EF1B91}" srcOrd="1" destOrd="0" parTransId="{384B009D-E1D5-E441-8907-D3FEA482CBDA}" sibTransId="{C4CD7885-1FD1-D14A-9EEC-EA99CF8DF2F8}"/>
    <dgm:cxn modelId="{DA490282-F565-43F2-BC8C-6BC6A045B727}" srcId="{FD1248F1-5F55-40A2-9BD6-041F2E90E7FB}" destId="{D6F08E68-F49F-4396-BD88-163F5C11A033}" srcOrd="0" destOrd="0" parTransId="{73A47BC2-F75E-4B54-935D-AEAF28F3A5EE}" sibTransId="{C0CAA2A4-BBD9-49F8-A2C9-498FC6D21DE5}"/>
    <dgm:cxn modelId="{99919BAE-FD46-5A48-BBC3-8963459BAA9E}" type="presOf" srcId="{D6F08E68-F49F-4396-BD88-163F5C11A033}" destId="{9BD5A7BB-E909-5C4D-A41B-0D659F615113}" srcOrd="0" destOrd="0" presId="urn:microsoft.com/office/officeart/2005/8/layout/list1"/>
    <dgm:cxn modelId="{E48460F2-7C97-8A40-9DD4-405B48E8DD85}" type="presOf" srcId="{0FD4EBAD-0850-154D-A140-249BE7EF1B91}" destId="{1CC4CC76-AEDB-6648-BFD0-F3D024B86268}" srcOrd="0" destOrd="1" presId="urn:microsoft.com/office/officeart/2005/8/layout/list1"/>
    <dgm:cxn modelId="{029A5EFA-5304-4844-B8ED-60E30044BA66}" type="presParOf" srcId="{E47F620C-3B66-BF4F-83F7-0DE76CFFDA14}" destId="{4478BD56-7B8C-1149-84F0-DDE0A7252821}" srcOrd="0" destOrd="0" presId="urn:microsoft.com/office/officeart/2005/8/layout/list1"/>
    <dgm:cxn modelId="{7B42F0F3-AA6D-FB48-AC27-423A0A28748A}" type="presParOf" srcId="{4478BD56-7B8C-1149-84F0-DDE0A7252821}" destId="{9BD5A7BB-E909-5C4D-A41B-0D659F615113}" srcOrd="0" destOrd="0" presId="urn:microsoft.com/office/officeart/2005/8/layout/list1"/>
    <dgm:cxn modelId="{109CF026-B59F-094A-A125-ACA38549994A}" type="presParOf" srcId="{4478BD56-7B8C-1149-84F0-DDE0A7252821}" destId="{311F88DD-B39E-0F42-90C9-48CC604EF159}" srcOrd="1" destOrd="0" presId="urn:microsoft.com/office/officeart/2005/8/layout/list1"/>
    <dgm:cxn modelId="{DAA9A64B-CB85-2A48-9C01-CC24493691E7}" type="presParOf" srcId="{E47F620C-3B66-BF4F-83F7-0DE76CFFDA14}" destId="{331E1C37-9A0B-DD4D-ACAF-A0767D1CA9B0}" srcOrd="1" destOrd="0" presId="urn:microsoft.com/office/officeart/2005/8/layout/list1"/>
    <dgm:cxn modelId="{12B8B19E-EEB8-A447-9C81-5636DD6364D3}" type="presParOf" srcId="{E47F620C-3B66-BF4F-83F7-0DE76CFFDA14}" destId="{1CC4CC76-AEDB-6648-BFD0-F3D024B86268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D1248F1-5F55-40A2-9BD6-041F2E90E7FB}" type="doc">
      <dgm:prSet loTypeId="urn:microsoft.com/office/officeart/2005/8/layout/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359554E-A2BE-4F5A-B870-15B6DC49CC83}">
      <dgm:prSet/>
      <dgm:spPr/>
      <dgm:t>
        <a:bodyPr/>
        <a:lstStyle/>
        <a:p>
          <a:r>
            <a:rPr lang="en-US" b="1" dirty="0"/>
            <a:t>Diabetes</a:t>
          </a:r>
          <a:endParaRPr lang="en-US" dirty="0"/>
        </a:p>
      </dgm:t>
    </dgm:pt>
    <dgm:pt modelId="{E30EF884-48F1-405D-9902-721C745714A7}" type="parTrans" cxnId="{BA670CB0-3C89-465E-A92A-12DD3A2221AE}">
      <dgm:prSet/>
      <dgm:spPr/>
      <dgm:t>
        <a:bodyPr/>
        <a:lstStyle/>
        <a:p>
          <a:endParaRPr lang="en-US"/>
        </a:p>
      </dgm:t>
    </dgm:pt>
    <dgm:pt modelId="{0F8C4504-AE8F-468B-B6AB-635B04CFC7AC}" type="sibTrans" cxnId="{BA670CB0-3C89-465E-A92A-12DD3A2221AE}">
      <dgm:prSet/>
      <dgm:spPr/>
      <dgm:t>
        <a:bodyPr/>
        <a:lstStyle/>
        <a:p>
          <a:endParaRPr lang="en-US"/>
        </a:p>
      </dgm:t>
    </dgm:pt>
    <dgm:pt modelId="{28409FEB-D515-4871-A630-7825049BE026}">
      <dgm:prSet/>
      <dgm:spPr/>
      <dgm:t>
        <a:bodyPr/>
        <a:lstStyle/>
        <a:p>
          <a:r>
            <a:rPr lang="en-US" b="0" i="0" dirty="0"/>
            <a:t>There is a statistically significant difference in the incidence of death between people with diabetes and people without diabetes</a:t>
          </a:r>
          <a:endParaRPr lang="en-US" dirty="0"/>
        </a:p>
      </dgm:t>
    </dgm:pt>
    <dgm:pt modelId="{23BFFB44-ACD2-4966-8BBB-97820CD06F70}" type="parTrans" cxnId="{DA168580-CB52-45D5-8BC6-E2CE2C57D875}">
      <dgm:prSet/>
      <dgm:spPr/>
      <dgm:t>
        <a:bodyPr/>
        <a:lstStyle/>
        <a:p>
          <a:endParaRPr lang="en-US"/>
        </a:p>
      </dgm:t>
    </dgm:pt>
    <dgm:pt modelId="{7D49ED69-2271-4078-A493-BFF188F3AFAE}" type="sibTrans" cxnId="{DA168580-CB52-45D5-8BC6-E2CE2C57D875}">
      <dgm:prSet/>
      <dgm:spPr/>
      <dgm:t>
        <a:bodyPr/>
        <a:lstStyle/>
        <a:p>
          <a:endParaRPr lang="en-US"/>
        </a:p>
      </dgm:t>
    </dgm:pt>
    <dgm:pt modelId="{A97C4315-AD10-EB4B-8722-56724181383D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/>
            <a:t>According to this data, having diabetes puts one at a higher risk for death</a:t>
          </a:r>
        </a:p>
      </dgm:t>
    </dgm:pt>
    <dgm:pt modelId="{78CDCE29-D46E-6046-9820-710BFF65FB74}" type="parTrans" cxnId="{0BB29187-F4FD-AC4D-A7F2-626A490C835A}">
      <dgm:prSet/>
      <dgm:spPr/>
      <dgm:t>
        <a:bodyPr/>
        <a:lstStyle/>
        <a:p>
          <a:endParaRPr lang="en-US"/>
        </a:p>
      </dgm:t>
    </dgm:pt>
    <dgm:pt modelId="{06483A82-A141-7D44-88AF-49FFCD3F0893}" type="sibTrans" cxnId="{0BB29187-F4FD-AC4D-A7F2-626A490C835A}">
      <dgm:prSet/>
      <dgm:spPr/>
      <dgm:t>
        <a:bodyPr/>
        <a:lstStyle/>
        <a:p>
          <a:endParaRPr lang="en-US"/>
        </a:p>
      </dgm:t>
    </dgm:pt>
    <dgm:pt modelId="{DF1487E3-95CB-5849-8640-5850A2893588}" type="pres">
      <dgm:prSet presAssocID="{FD1248F1-5F55-40A2-9BD6-041F2E90E7FB}" presName="linear" presStyleCnt="0">
        <dgm:presLayoutVars>
          <dgm:dir/>
          <dgm:animLvl val="lvl"/>
          <dgm:resizeHandles val="exact"/>
        </dgm:presLayoutVars>
      </dgm:prSet>
      <dgm:spPr/>
    </dgm:pt>
    <dgm:pt modelId="{99FD33A7-9BD6-C649-9A70-E6BA5C85B9AD}" type="pres">
      <dgm:prSet presAssocID="{8359554E-A2BE-4F5A-B870-15B6DC49CC83}" presName="parentLin" presStyleCnt="0"/>
      <dgm:spPr/>
    </dgm:pt>
    <dgm:pt modelId="{1B7B37AE-E66C-A74D-A365-B70CF55480E8}" type="pres">
      <dgm:prSet presAssocID="{8359554E-A2BE-4F5A-B870-15B6DC49CC83}" presName="parentLeftMargin" presStyleLbl="node1" presStyleIdx="0" presStyleCnt="1"/>
      <dgm:spPr/>
    </dgm:pt>
    <dgm:pt modelId="{0A7B7069-B163-1A49-9496-11AEDB940540}" type="pres">
      <dgm:prSet presAssocID="{8359554E-A2BE-4F5A-B870-15B6DC49CC83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88ACE735-F5AB-F848-8146-414DC509148B}" type="pres">
      <dgm:prSet presAssocID="{8359554E-A2BE-4F5A-B870-15B6DC49CC83}" presName="negativeSpace" presStyleCnt="0"/>
      <dgm:spPr/>
    </dgm:pt>
    <dgm:pt modelId="{E236B166-5D48-1D4B-B164-628A4BCC7FDD}" type="pres">
      <dgm:prSet presAssocID="{8359554E-A2BE-4F5A-B870-15B6DC49CC83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47E4565A-842D-E245-A492-30B63EE021D2}" type="presOf" srcId="{28409FEB-D515-4871-A630-7825049BE026}" destId="{E236B166-5D48-1D4B-B164-628A4BCC7FDD}" srcOrd="0" destOrd="0" presId="urn:microsoft.com/office/officeart/2005/8/layout/list1"/>
    <dgm:cxn modelId="{9E4BB071-A276-7C40-9393-18B5C566D45F}" type="presOf" srcId="{FD1248F1-5F55-40A2-9BD6-041F2E90E7FB}" destId="{DF1487E3-95CB-5849-8640-5850A2893588}" srcOrd="0" destOrd="0" presId="urn:microsoft.com/office/officeart/2005/8/layout/list1"/>
    <dgm:cxn modelId="{DA168580-CB52-45D5-8BC6-E2CE2C57D875}" srcId="{8359554E-A2BE-4F5A-B870-15B6DC49CC83}" destId="{28409FEB-D515-4871-A630-7825049BE026}" srcOrd="0" destOrd="0" parTransId="{23BFFB44-ACD2-4966-8BBB-97820CD06F70}" sibTransId="{7D49ED69-2271-4078-A493-BFF188F3AFAE}"/>
    <dgm:cxn modelId="{0BB29187-F4FD-AC4D-A7F2-626A490C835A}" srcId="{8359554E-A2BE-4F5A-B870-15B6DC49CC83}" destId="{A97C4315-AD10-EB4B-8722-56724181383D}" srcOrd="1" destOrd="0" parTransId="{78CDCE29-D46E-6046-9820-710BFF65FB74}" sibTransId="{06483A82-A141-7D44-88AF-49FFCD3F0893}"/>
    <dgm:cxn modelId="{49539FAF-8C72-3F41-99F9-DE3D4B9350B6}" type="presOf" srcId="{8359554E-A2BE-4F5A-B870-15B6DC49CC83}" destId="{1B7B37AE-E66C-A74D-A365-B70CF55480E8}" srcOrd="0" destOrd="0" presId="urn:microsoft.com/office/officeart/2005/8/layout/list1"/>
    <dgm:cxn modelId="{BA670CB0-3C89-465E-A92A-12DD3A2221AE}" srcId="{FD1248F1-5F55-40A2-9BD6-041F2E90E7FB}" destId="{8359554E-A2BE-4F5A-B870-15B6DC49CC83}" srcOrd="0" destOrd="0" parTransId="{E30EF884-48F1-405D-9902-721C745714A7}" sibTransId="{0F8C4504-AE8F-468B-B6AB-635B04CFC7AC}"/>
    <dgm:cxn modelId="{1ED4A3E0-F397-4F4C-BC27-EE8D54D9540F}" type="presOf" srcId="{A97C4315-AD10-EB4B-8722-56724181383D}" destId="{E236B166-5D48-1D4B-B164-628A4BCC7FDD}" srcOrd="0" destOrd="1" presId="urn:microsoft.com/office/officeart/2005/8/layout/list1"/>
    <dgm:cxn modelId="{7B090CFA-5EAB-6F4F-B14C-04ECC160365B}" type="presOf" srcId="{8359554E-A2BE-4F5A-B870-15B6DC49CC83}" destId="{0A7B7069-B163-1A49-9496-11AEDB940540}" srcOrd="1" destOrd="0" presId="urn:microsoft.com/office/officeart/2005/8/layout/list1"/>
    <dgm:cxn modelId="{4EEDB43D-6AB7-6948-B77E-7E5AB97530BD}" type="presParOf" srcId="{DF1487E3-95CB-5849-8640-5850A2893588}" destId="{99FD33A7-9BD6-C649-9A70-E6BA5C85B9AD}" srcOrd="0" destOrd="0" presId="urn:microsoft.com/office/officeart/2005/8/layout/list1"/>
    <dgm:cxn modelId="{AEC39325-FF34-D94C-8F25-31028CFB4268}" type="presParOf" srcId="{99FD33A7-9BD6-C649-9A70-E6BA5C85B9AD}" destId="{1B7B37AE-E66C-A74D-A365-B70CF55480E8}" srcOrd="0" destOrd="0" presId="urn:microsoft.com/office/officeart/2005/8/layout/list1"/>
    <dgm:cxn modelId="{65C5C053-4FE4-744B-BB51-8D339FDAA7A2}" type="presParOf" srcId="{99FD33A7-9BD6-C649-9A70-E6BA5C85B9AD}" destId="{0A7B7069-B163-1A49-9496-11AEDB940540}" srcOrd="1" destOrd="0" presId="urn:microsoft.com/office/officeart/2005/8/layout/list1"/>
    <dgm:cxn modelId="{60DAD745-51B4-CF42-A52F-6CB0B256B1E0}" type="presParOf" srcId="{DF1487E3-95CB-5849-8640-5850A2893588}" destId="{88ACE735-F5AB-F848-8146-414DC509148B}" srcOrd="1" destOrd="0" presId="urn:microsoft.com/office/officeart/2005/8/layout/list1"/>
    <dgm:cxn modelId="{EF817FF6-EE06-3244-A467-CCD59FA8BE12}" type="presParOf" srcId="{DF1487E3-95CB-5849-8640-5850A2893588}" destId="{E236B166-5D48-1D4B-B164-628A4BCC7FDD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74BE7DC-31B4-471C-BD00-827379F69C2D}" type="doc">
      <dgm:prSet loTypeId="urn:microsoft.com/office/officeart/2005/8/layout/list1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388DE93-445F-4B19-A3F1-DFEC6FD07A73}">
      <dgm:prSet/>
      <dgm:spPr/>
      <dgm:t>
        <a:bodyPr/>
        <a:lstStyle/>
        <a:p>
          <a:r>
            <a:rPr lang="en-US" b="0" i="0"/>
            <a:t>Hypertension</a:t>
          </a:r>
          <a:endParaRPr lang="en-US"/>
        </a:p>
      </dgm:t>
    </dgm:pt>
    <dgm:pt modelId="{1A599D0E-EEFF-40D2-853E-D16ADFA18A5A}" type="parTrans" cxnId="{C11A994C-A09F-4BD9-ADAD-D22A7B14C28B}">
      <dgm:prSet/>
      <dgm:spPr/>
      <dgm:t>
        <a:bodyPr/>
        <a:lstStyle/>
        <a:p>
          <a:endParaRPr lang="en-US"/>
        </a:p>
      </dgm:t>
    </dgm:pt>
    <dgm:pt modelId="{4741AC92-0DDA-4873-B433-159DC7151666}" type="sibTrans" cxnId="{C11A994C-A09F-4BD9-ADAD-D22A7B14C28B}">
      <dgm:prSet/>
      <dgm:spPr/>
      <dgm:t>
        <a:bodyPr/>
        <a:lstStyle/>
        <a:p>
          <a:endParaRPr lang="en-US"/>
        </a:p>
      </dgm:t>
    </dgm:pt>
    <dgm:pt modelId="{8D5FEB25-6CB5-4D33-9B02-58E629CB3E3C}">
      <dgm:prSet/>
      <dgm:spPr/>
      <dgm:t>
        <a:bodyPr/>
        <a:lstStyle/>
        <a:p>
          <a:r>
            <a:rPr lang="en-US" b="0" i="0" dirty="0"/>
            <a:t>There is a statistically significant difference in the incidence of death between people with hypertension and people without hypertension</a:t>
          </a:r>
          <a:endParaRPr lang="en-US" dirty="0"/>
        </a:p>
      </dgm:t>
    </dgm:pt>
    <dgm:pt modelId="{2AAD5B43-B311-4D22-8531-931C6A6A4DA5}" type="parTrans" cxnId="{8AF96610-069C-4442-904B-D63D533989A9}">
      <dgm:prSet/>
      <dgm:spPr/>
      <dgm:t>
        <a:bodyPr/>
        <a:lstStyle/>
        <a:p>
          <a:endParaRPr lang="en-US"/>
        </a:p>
      </dgm:t>
    </dgm:pt>
    <dgm:pt modelId="{6B8FF601-DD99-4DF0-A7E1-73DEF7A17011}" type="sibTrans" cxnId="{8AF96610-069C-4442-904B-D63D533989A9}">
      <dgm:prSet/>
      <dgm:spPr/>
      <dgm:t>
        <a:bodyPr/>
        <a:lstStyle/>
        <a:p>
          <a:endParaRPr lang="en-US"/>
        </a:p>
      </dgm:t>
    </dgm:pt>
    <dgm:pt modelId="{F019BB67-3F02-6C4B-BA68-5B67CE39E8C4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/>
            <a:t>According to this data, having high blood pressure puts one at a higher risk for death, and having normal blood pressure reduces the risk for death</a:t>
          </a:r>
        </a:p>
      </dgm:t>
    </dgm:pt>
    <dgm:pt modelId="{535AC88F-7ED6-AB46-AA7A-A610EE7F0C1B}" type="parTrans" cxnId="{B8F8C841-2665-3C4B-9D10-E831E11FA364}">
      <dgm:prSet/>
      <dgm:spPr/>
      <dgm:t>
        <a:bodyPr/>
        <a:lstStyle/>
        <a:p>
          <a:endParaRPr lang="en-US"/>
        </a:p>
      </dgm:t>
    </dgm:pt>
    <dgm:pt modelId="{25BA97D4-F83E-FB44-AF44-0B812B01451C}" type="sibTrans" cxnId="{B8F8C841-2665-3C4B-9D10-E831E11FA364}">
      <dgm:prSet/>
      <dgm:spPr/>
      <dgm:t>
        <a:bodyPr/>
        <a:lstStyle/>
        <a:p>
          <a:endParaRPr lang="en-US"/>
        </a:p>
      </dgm:t>
    </dgm:pt>
    <dgm:pt modelId="{B53B1F45-FD6D-7245-9DB6-76462D2F40D3}" type="pres">
      <dgm:prSet presAssocID="{774BE7DC-31B4-471C-BD00-827379F69C2D}" presName="linear" presStyleCnt="0">
        <dgm:presLayoutVars>
          <dgm:dir/>
          <dgm:animLvl val="lvl"/>
          <dgm:resizeHandles val="exact"/>
        </dgm:presLayoutVars>
      </dgm:prSet>
      <dgm:spPr/>
    </dgm:pt>
    <dgm:pt modelId="{BC064488-1A77-9E42-8296-751F444C7E1D}" type="pres">
      <dgm:prSet presAssocID="{A388DE93-445F-4B19-A3F1-DFEC6FD07A73}" presName="parentLin" presStyleCnt="0"/>
      <dgm:spPr/>
    </dgm:pt>
    <dgm:pt modelId="{DBFA0F99-4298-484F-9099-6B126EC2E030}" type="pres">
      <dgm:prSet presAssocID="{A388DE93-445F-4B19-A3F1-DFEC6FD07A73}" presName="parentLeftMargin" presStyleLbl="node1" presStyleIdx="0" presStyleCnt="1"/>
      <dgm:spPr/>
    </dgm:pt>
    <dgm:pt modelId="{1C2F8634-3E00-D54C-A83F-906D248CE456}" type="pres">
      <dgm:prSet presAssocID="{A388DE93-445F-4B19-A3F1-DFEC6FD07A73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36A5C2DC-3192-F342-8D0D-6BAAF5F62868}" type="pres">
      <dgm:prSet presAssocID="{A388DE93-445F-4B19-A3F1-DFEC6FD07A73}" presName="negativeSpace" presStyleCnt="0"/>
      <dgm:spPr/>
    </dgm:pt>
    <dgm:pt modelId="{E4B4617C-BEF3-984A-B59F-2946800ADDBC}" type="pres">
      <dgm:prSet presAssocID="{A388DE93-445F-4B19-A3F1-DFEC6FD07A73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F75E0B02-C805-924E-ADF2-CCC87CB2B5BF}" type="presOf" srcId="{A388DE93-445F-4B19-A3F1-DFEC6FD07A73}" destId="{DBFA0F99-4298-484F-9099-6B126EC2E030}" srcOrd="0" destOrd="0" presId="urn:microsoft.com/office/officeart/2005/8/layout/list1"/>
    <dgm:cxn modelId="{8AF96610-069C-4442-904B-D63D533989A9}" srcId="{A388DE93-445F-4B19-A3F1-DFEC6FD07A73}" destId="{8D5FEB25-6CB5-4D33-9B02-58E629CB3E3C}" srcOrd="0" destOrd="0" parTransId="{2AAD5B43-B311-4D22-8531-931C6A6A4DA5}" sibTransId="{6B8FF601-DD99-4DF0-A7E1-73DEF7A17011}"/>
    <dgm:cxn modelId="{B8F8C841-2665-3C4B-9D10-E831E11FA364}" srcId="{A388DE93-445F-4B19-A3F1-DFEC6FD07A73}" destId="{F019BB67-3F02-6C4B-BA68-5B67CE39E8C4}" srcOrd="1" destOrd="0" parTransId="{535AC88F-7ED6-AB46-AA7A-A610EE7F0C1B}" sibTransId="{25BA97D4-F83E-FB44-AF44-0B812B01451C}"/>
    <dgm:cxn modelId="{C11A994C-A09F-4BD9-ADAD-D22A7B14C28B}" srcId="{774BE7DC-31B4-471C-BD00-827379F69C2D}" destId="{A388DE93-445F-4B19-A3F1-DFEC6FD07A73}" srcOrd="0" destOrd="0" parTransId="{1A599D0E-EEFF-40D2-853E-D16ADFA18A5A}" sibTransId="{4741AC92-0DDA-4873-B433-159DC7151666}"/>
    <dgm:cxn modelId="{109B9C5E-EA37-154E-A143-16F09953323D}" type="presOf" srcId="{774BE7DC-31B4-471C-BD00-827379F69C2D}" destId="{B53B1F45-FD6D-7245-9DB6-76462D2F40D3}" srcOrd="0" destOrd="0" presId="urn:microsoft.com/office/officeart/2005/8/layout/list1"/>
    <dgm:cxn modelId="{23583179-618B-FE49-81C4-199974084D08}" type="presOf" srcId="{8D5FEB25-6CB5-4D33-9B02-58E629CB3E3C}" destId="{E4B4617C-BEF3-984A-B59F-2946800ADDBC}" srcOrd="0" destOrd="0" presId="urn:microsoft.com/office/officeart/2005/8/layout/list1"/>
    <dgm:cxn modelId="{1C3687BD-278C-B949-876B-EF0DA918B505}" type="presOf" srcId="{F019BB67-3F02-6C4B-BA68-5B67CE39E8C4}" destId="{E4B4617C-BEF3-984A-B59F-2946800ADDBC}" srcOrd="0" destOrd="1" presId="urn:microsoft.com/office/officeart/2005/8/layout/list1"/>
    <dgm:cxn modelId="{A3E16CC8-E1BA-DE48-A743-7E8D96A11A54}" type="presOf" srcId="{A388DE93-445F-4B19-A3F1-DFEC6FD07A73}" destId="{1C2F8634-3E00-D54C-A83F-906D248CE456}" srcOrd="1" destOrd="0" presId="urn:microsoft.com/office/officeart/2005/8/layout/list1"/>
    <dgm:cxn modelId="{ACE107B8-A6BD-BB4B-B203-5D9A557BADEE}" type="presParOf" srcId="{B53B1F45-FD6D-7245-9DB6-76462D2F40D3}" destId="{BC064488-1A77-9E42-8296-751F444C7E1D}" srcOrd="0" destOrd="0" presId="urn:microsoft.com/office/officeart/2005/8/layout/list1"/>
    <dgm:cxn modelId="{7488EA70-376E-CC43-BED1-D47AF0108752}" type="presParOf" srcId="{BC064488-1A77-9E42-8296-751F444C7E1D}" destId="{DBFA0F99-4298-484F-9099-6B126EC2E030}" srcOrd="0" destOrd="0" presId="urn:microsoft.com/office/officeart/2005/8/layout/list1"/>
    <dgm:cxn modelId="{5237AF9E-2FC9-014E-BAA4-495A54B77036}" type="presParOf" srcId="{BC064488-1A77-9E42-8296-751F444C7E1D}" destId="{1C2F8634-3E00-D54C-A83F-906D248CE456}" srcOrd="1" destOrd="0" presId="urn:microsoft.com/office/officeart/2005/8/layout/list1"/>
    <dgm:cxn modelId="{24DE0980-56E9-2840-9AEA-B657E4FF1B62}" type="presParOf" srcId="{B53B1F45-FD6D-7245-9DB6-76462D2F40D3}" destId="{36A5C2DC-3192-F342-8D0D-6BAAF5F62868}" srcOrd="1" destOrd="0" presId="urn:microsoft.com/office/officeart/2005/8/layout/list1"/>
    <dgm:cxn modelId="{8E274B58-543F-3046-8320-8E86F8BD26DC}" type="presParOf" srcId="{B53B1F45-FD6D-7245-9DB6-76462D2F40D3}" destId="{E4B4617C-BEF3-984A-B59F-2946800ADDBC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74BE7DC-31B4-471C-BD00-827379F69C2D}" type="doc">
      <dgm:prSet loTypeId="urn:microsoft.com/office/officeart/2005/8/layout/list1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94A295F0-61F9-4CFA-99E0-1A0F5A4EEDED}">
      <dgm:prSet/>
      <dgm:spPr/>
      <dgm:t>
        <a:bodyPr/>
        <a:lstStyle/>
        <a:p>
          <a:r>
            <a:rPr lang="en-US" b="0" i="0"/>
            <a:t>Stroke</a:t>
          </a:r>
          <a:endParaRPr lang="en-US"/>
        </a:p>
      </dgm:t>
    </dgm:pt>
    <dgm:pt modelId="{6EB82EBD-828E-4343-A8C7-337A9A3ED3E2}" type="parTrans" cxnId="{37106040-C01A-42B3-917F-A00291E9EBDD}">
      <dgm:prSet/>
      <dgm:spPr/>
      <dgm:t>
        <a:bodyPr/>
        <a:lstStyle/>
        <a:p>
          <a:endParaRPr lang="en-US"/>
        </a:p>
      </dgm:t>
    </dgm:pt>
    <dgm:pt modelId="{33C459F4-CE99-4A09-A972-D71E8B425E09}" type="sibTrans" cxnId="{37106040-C01A-42B3-917F-A00291E9EBDD}">
      <dgm:prSet/>
      <dgm:spPr/>
      <dgm:t>
        <a:bodyPr/>
        <a:lstStyle/>
        <a:p>
          <a:endParaRPr lang="en-US"/>
        </a:p>
      </dgm:t>
    </dgm:pt>
    <dgm:pt modelId="{0799CF3C-7AA9-493F-9072-8999D6B40A84}">
      <dgm:prSet/>
      <dgm:spPr/>
      <dgm:t>
        <a:bodyPr/>
        <a:lstStyle/>
        <a:p>
          <a:r>
            <a:rPr lang="en-US" b="0" i="0" dirty="0"/>
            <a:t>There is a statistically significant difference in the incidence of death between people who had a stroke, when compared with people who haven't had a stroke</a:t>
          </a:r>
          <a:endParaRPr lang="en-US" dirty="0"/>
        </a:p>
      </dgm:t>
    </dgm:pt>
    <dgm:pt modelId="{DE1238CC-0B58-4BF3-86CA-55A67483BC51}" type="parTrans" cxnId="{9453E7DB-6E12-4A11-ADF1-16362378B78C}">
      <dgm:prSet/>
      <dgm:spPr/>
      <dgm:t>
        <a:bodyPr/>
        <a:lstStyle/>
        <a:p>
          <a:endParaRPr lang="en-US"/>
        </a:p>
      </dgm:t>
    </dgm:pt>
    <dgm:pt modelId="{33AC8569-0C96-422C-85EC-EB0272B160F9}" type="sibTrans" cxnId="{9453E7DB-6E12-4A11-ADF1-16362378B78C}">
      <dgm:prSet/>
      <dgm:spPr/>
      <dgm:t>
        <a:bodyPr/>
        <a:lstStyle/>
        <a:p>
          <a:endParaRPr lang="en-US"/>
        </a:p>
      </dgm:t>
    </dgm:pt>
    <dgm:pt modelId="{DB9FD9AE-15B7-C644-94B9-085C6652EE6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/>
            <a:t>According to this data, having had a stroke puts one at a higher risk for death</a:t>
          </a:r>
        </a:p>
      </dgm:t>
    </dgm:pt>
    <dgm:pt modelId="{EFA0BDDD-3E69-E24C-94EE-C831710A026F}" type="parTrans" cxnId="{7A9E7AA5-ACAC-F74F-A618-B75148A6AE8B}">
      <dgm:prSet/>
      <dgm:spPr/>
      <dgm:t>
        <a:bodyPr/>
        <a:lstStyle/>
        <a:p>
          <a:endParaRPr lang="en-US"/>
        </a:p>
      </dgm:t>
    </dgm:pt>
    <dgm:pt modelId="{25CFE7C2-F976-B644-883D-BA7897216B1D}" type="sibTrans" cxnId="{7A9E7AA5-ACAC-F74F-A618-B75148A6AE8B}">
      <dgm:prSet/>
      <dgm:spPr/>
      <dgm:t>
        <a:bodyPr/>
        <a:lstStyle/>
        <a:p>
          <a:endParaRPr lang="en-US"/>
        </a:p>
      </dgm:t>
    </dgm:pt>
    <dgm:pt modelId="{B53B1F45-FD6D-7245-9DB6-76462D2F40D3}" type="pres">
      <dgm:prSet presAssocID="{774BE7DC-31B4-471C-BD00-827379F69C2D}" presName="linear" presStyleCnt="0">
        <dgm:presLayoutVars>
          <dgm:dir/>
          <dgm:animLvl val="lvl"/>
          <dgm:resizeHandles val="exact"/>
        </dgm:presLayoutVars>
      </dgm:prSet>
      <dgm:spPr/>
    </dgm:pt>
    <dgm:pt modelId="{4CBBA435-D545-2B49-A2DD-2B101AF14C9C}" type="pres">
      <dgm:prSet presAssocID="{94A295F0-61F9-4CFA-99E0-1A0F5A4EEDED}" presName="parentLin" presStyleCnt="0"/>
      <dgm:spPr/>
    </dgm:pt>
    <dgm:pt modelId="{FB26F052-8221-974B-9D01-FE5032BF2050}" type="pres">
      <dgm:prSet presAssocID="{94A295F0-61F9-4CFA-99E0-1A0F5A4EEDED}" presName="parentLeftMargin" presStyleLbl="node1" presStyleIdx="0" presStyleCnt="1"/>
      <dgm:spPr/>
    </dgm:pt>
    <dgm:pt modelId="{A933DA07-CECD-B346-B07B-300F2C799A6E}" type="pres">
      <dgm:prSet presAssocID="{94A295F0-61F9-4CFA-99E0-1A0F5A4EEDED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93D79537-04C8-9643-A49E-C6F7D3E8540C}" type="pres">
      <dgm:prSet presAssocID="{94A295F0-61F9-4CFA-99E0-1A0F5A4EEDED}" presName="negativeSpace" presStyleCnt="0"/>
      <dgm:spPr/>
    </dgm:pt>
    <dgm:pt modelId="{D38DE33E-5346-0541-8255-136530803C8E}" type="pres">
      <dgm:prSet presAssocID="{94A295F0-61F9-4CFA-99E0-1A0F5A4EEDED}" presName="childText" presStyleLbl="conFgAcc1" presStyleIdx="0" presStyleCnt="1" custLinFactNeighborX="-105">
        <dgm:presLayoutVars>
          <dgm:bulletEnabled val="1"/>
        </dgm:presLayoutVars>
      </dgm:prSet>
      <dgm:spPr/>
    </dgm:pt>
  </dgm:ptLst>
  <dgm:cxnLst>
    <dgm:cxn modelId="{CC7B4025-7EA3-3C42-B9E5-6283EC5BFDEA}" type="presOf" srcId="{DB9FD9AE-15B7-C644-94B9-085C6652EE67}" destId="{D38DE33E-5346-0541-8255-136530803C8E}" srcOrd="0" destOrd="1" presId="urn:microsoft.com/office/officeart/2005/8/layout/list1"/>
    <dgm:cxn modelId="{37106040-C01A-42B3-917F-A00291E9EBDD}" srcId="{774BE7DC-31B4-471C-BD00-827379F69C2D}" destId="{94A295F0-61F9-4CFA-99E0-1A0F5A4EEDED}" srcOrd="0" destOrd="0" parTransId="{6EB82EBD-828E-4343-A8C7-337A9A3ED3E2}" sibTransId="{33C459F4-CE99-4A09-A972-D71E8B425E09}"/>
    <dgm:cxn modelId="{109B9C5E-EA37-154E-A143-16F09953323D}" type="presOf" srcId="{774BE7DC-31B4-471C-BD00-827379F69C2D}" destId="{B53B1F45-FD6D-7245-9DB6-76462D2F40D3}" srcOrd="0" destOrd="0" presId="urn:microsoft.com/office/officeart/2005/8/layout/list1"/>
    <dgm:cxn modelId="{6100557F-C527-3144-A7F1-CF97A8C0A2A3}" type="presOf" srcId="{0799CF3C-7AA9-493F-9072-8999D6B40A84}" destId="{D38DE33E-5346-0541-8255-136530803C8E}" srcOrd="0" destOrd="0" presId="urn:microsoft.com/office/officeart/2005/8/layout/list1"/>
    <dgm:cxn modelId="{7A9E7AA5-ACAC-F74F-A618-B75148A6AE8B}" srcId="{94A295F0-61F9-4CFA-99E0-1A0F5A4EEDED}" destId="{DB9FD9AE-15B7-C644-94B9-085C6652EE67}" srcOrd="1" destOrd="0" parTransId="{EFA0BDDD-3E69-E24C-94EE-C831710A026F}" sibTransId="{25CFE7C2-F976-B644-883D-BA7897216B1D}"/>
    <dgm:cxn modelId="{961177AC-942C-654C-9701-0474535ECE46}" type="presOf" srcId="{94A295F0-61F9-4CFA-99E0-1A0F5A4EEDED}" destId="{FB26F052-8221-974B-9D01-FE5032BF2050}" srcOrd="0" destOrd="0" presId="urn:microsoft.com/office/officeart/2005/8/layout/list1"/>
    <dgm:cxn modelId="{F99D34B2-BFBA-EB4C-94DA-9731269BEAD0}" type="presOf" srcId="{94A295F0-61F9-4CFA-99E0-1A0F5A4EEDED}" destId="{A933DA07-CECD-B346-B07B-300F2C799A6E}" srcOrd="1" destOrd="0" presId="urn:microsoft.com/office/officeart/2005/8/layout/list1"/>
    <dgm:cxn modelId="{9453E7DB-6E12-4A11-ADF1-16362378B78C}" srcId="{94A295F0-61F9-4CFA-99E0-1A0F5A4EEDED}" destId="{0799CF3C-7AA9-493F-9072-8999D6B40A84}" srcOrd="0" destOrd="0" parTransId="{DE1238CC-0B58-4BF3-86CA-55A67483BC51}" sibTransId="{33AC8569-0C96-422C-85EC-EB0272B160F9}"/>
    <dgm:cxn modelId="{8A64F4AC-BBF1-8D4A-9EF7-E79500E9A9ED}" type="presParOf" srcId="{B53B1F45-FD6D-7245-9DB6-76462D2F40D3}" destId="{4CBBA435-D545-2B49-A2DD-2B101AF14C9C}" srcOrd="0" destOrd="0" presId="urn:microsoft.com/office/officeart/2005/8/layout/list1"/>
    <dgm:cxn modelId="{3AC506C7-7228-7A4C-A824-83752DE0CB24}" type="presParOf" srcId="{4CBBA435-D545-2B49-A2DD-2B101AF14C9C}" destId="{FB26F052-8221-974B-9D01-FE5032BF2050}" srcOrd="0" destOrd="0" presId="urn:microsoft.com/office/officeart/2005/8/layout/list1"/>
    <dgm:cxn modelId="{86244BD0-AAD3-A741-8CBA-5C9921F495F9}" type="presParOf" srcId="{4CBBA435-D545-2B49-A2DD-2B101AF14C9C}" destId="{A933DA07-CECD-B346-B07B-300F2C799A6E}" srcOrd="1" destOrd="0" presId="urn:microsoft.com/office/officeart/2005/8/layout/list1"/>
    <dgm:cxn modelId="{E7A3A4D1-CFC9-AB4E-87B4-32D1CC9716F9}" type="presParOf" srcId="{B53B1F45-FD6D-7245-9DB6-76462D2F40D3}" destId="{93D79537-04C8-9643-A49E-C6F7D3E8540C}" srcOrd="1" destOrd="0" presId="urn:microsoft.com/office/officeart/2005/8/layout/list1"/>
    <dgm:cxn modelId="{9248BAA0-8D39-FF4A-86C7-5843BA98FECC}" type="presParOf" srcId="{B53B1F45-FD6D-7245-9DB6-76462D2F40D3}" destId="{D38DE33E-5346-0541-8255-136530803C8E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774BE7DC-31B4-471C-BD00-827379F69C2D}" type="doc">
      <dgm:prSet loTypeId="urn:microsoft.com/office/officeart/2005/8/layout/list1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388DE93-445F-4B19-A3F1-DFEC6FD07A73}">
      <dgm:prSet/>
      <dgm:spPr/>
      <dgm:t>
        <a:bodyPr/>
        <a:lstStyle/>
        <a:p>
          <a:r>
            <a:rPr lang="en-US" b="0" i="0" dirty="0"/>
            <a:t>Heart Disease</a:t>
          </a:r>
          <a:endParaRPr lang="en-US" dirty="0"/>
        </a:p>
      </dgm:t>
    </dgm:pt>
    <dgm:pt modelId="{1A599D0E-EEFF-40D2-853E-D16ADFA18A5A}" type="parTrans" cxnId="{C11A994C-A09F-4BD9-ADAD-D22A7B14C28B}">
      <dgm:prSet/>
      <dgm:spPr/>
      <dgm:t>
        <a:bodyPr/>
        <a:lstStyle/>
        <a:p>
          <a:endParaRPr lang="en-US"/>
        </a:p>
      </dgm:t>
    </dgm:pt>
    <dgm:pt modelId="{4741AC92-0DDA-4873-B433-159DC7151666}" type="sibTrans" cxnId="{C11A994C-A09F-4BD9-ADAD-D22A7B14C28B}">
      <dgm:prSet/>
      <dgm:spPr/>
      <dgm:t>
        <a:bodyPr/>
        <a:lstStyle/>
        <a:p>
          <a:endParaRPr lang="en-US"/>
        </a:p>
      </dgm:t>
    </dgm:pt>
    <dgm:pt modelId="{8D5FEB25-6CB5-4D33-9B02-58E629CB3E3C}">
      <dgm:prSet/>
      <dgm:spPr/>
      <dgm:t>
        <a:bodyPr/>
        <a:lstStyle/>
        <a:p>
          <a:r>
            <a:rPr lang="en-US" b="0" i="0" dirty="0"/>
            <a:t>There is a statistically significant difference in the incidence of death between people who have heart disease and people who don't have heart disease</a:t>
          </a:r>
          <a:endParaRPr lang="en-US" dirty="0"/>
        </a:p>
      </dgm:t>
    </dgm:pt>
    <dgm:pt modelId="{2AAD5B43-B311-4D22-8531-931C6A6A4DA5}" type="parTrans" cxnId="{8AF96610-069C-4442-904B-D63D533989A9}">
      <dgm:prSet/>
      <dgm:spPr/>
      <dgm:t>
        <a:bodyPr/>
        <a:lstStyle/>
        <a:p>
          <a:endParaRPr lang="en-US"/>
        </a:p>
      </dgm:t>
    </dgm:pt>
    <dgm:pt modelId="{6B8FF601-DD99-4DF0-A7E1-73DEF7A17011}" type="sibTrans" cxnId="{8AF96610-069C-4442-904B-D63D533989A9}">
      <dgm:prSet/>
      <dgm:spPr/>
      <dgm:t>
        <a:bodyPr/>
        <a:lstStyle/>
        <a:p>
          <a:endParaRPr lang="en-US"/>
        </a:p>
      </dgm:t>
    </dgm:pt>
    <dgm:pt modelId="{E8C32DCA-ED93-0441-97F3-DD38D0DDCA9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/>
            <a:t>According to this data, having heart disease puts one at a higher risk for death</a:t>
          </a:r>
        </a:p>
      </dgm:t>
    </dgm:pt>
    <dgm:pt modelId="{2E96DD63-D482-8045-A0F3-028B519C9584}" type="parTrans" cxnId="{29BDE061-1C67-D34F-819B-B3EFF1319936}">
      <dgm:prSet/>
      <dgm:spPr/>
      <dgm:t>
        <a:bodyPr/>
        <a:lstStyle/>
        <a:p>
          <a:endParaRPr lang="en-US"/>
        </a:p>
      </dgm:t>
    </dgm:pt>
    <dgm:pt modelId="{47102957-D8FF-1A42-8405-9E7907DD5F40}" type="sibTrans" cxnId="{29BDE061-1C67-D34F-819B-B3EFF1319936}">
      <dgm:prSet/>
      <dgm:spPr/>
      <dgm:t>
        <a:bodyPr/>
        <a:lstStyle/>
        <a:p>
          <a:endParaRPr lang="en-US"/>
        </a:p>
      </dgm:t>
    </dgm:pt>
    <dgm:pt modelId="{B53B1F45-FD6D-7245-9DB6-76462D2F40D3}" type="pres">
      <dgm:prSet presAssocID="{774BE7DC-31B4-471C-BD00-827379F69C2D}" presName="linear" presStyleCnt="0">
        <dgm:presLayoutVars>
          <dgm:dir/>
          <dgm:animLvl val="lvl"/>
          <dgm:resizeHandles val="exact"/>
        </dgm:presLayoutVars>
      </dgm:prSet>
      <dgm:spPr/>
    </dgm:pt>
    <dgm:pt modelId="{BC064488-1A77-9E42-8296-751F444C7E1D}" type="pres">
      <dgm:prSet presAssocID="{A388DE93-445F-4B19-A3F1-DFEC6FD07A73}" presName="parentLin" presStyleCnt="0"/>
      <dgm:spPr/>
    </dgm:pt>
    <dgm:pt modelId="{DBFA0F99-4298-484F-9099-6B126EC2E030}" type="pres">
      <dgm:prSet presAssocID="{A388DE93-445F-4B19-A3F1-DFEC6FD07A73}" presName="parentLeftMargin" presStyleLbl="node1" presStyleIdx="0" presStyleCnt="1"/>
      <dgm:spPr/>
    </dgm:pt>
    <dgm:pt modelId="{1C2F8634-3E00-D54C-A83F-906D248CE456}" type="pres">
      <dgm:prSet presAssocID="{A388DE93-445F-4B19-A3F1-DFEC6FD07A73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36A5C2DC-3192-F342-8D0D-6BAAF5F62868}" type="pres">
      <dgm:prSet presAssocID="{A388DE93-445F-4B19-A3F1-DFEC6FD07A73}" presName="negativeSpace" presStyleCnt="0"/>
      <dgm:spPr/>
    </dgm:pt>
    <dgm:pt modelId="{E4B4617C-BEF3-984A-B59F-2946800ADDBC}" type="pres">
      <dgm:prSet presAssocID="{A388DE93-445F-4B19-A3F1-DFEC6FD07A73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F75E0B02-C805-924E-ADF2-CCC87CB2B5BF}" type="presOf" srcId="{A388DE93-445F-4B19-A3F1-DFEC6FD07A73}" destId="{DBFA0F99-4298-484F-9099-6B126EC2E030}" srcOrd="0" destOrd="0" presId="urn:microsoft.com/office/officeart/2005/8/layout/list1"/>
    <dgm:cxn modelId="{8AF96610-069C-4442-904B-D63D533989A9}" srcId="{A388DE93-445F-4B19-A3F1-DFEC6FD07A73}" destId="{8D5FEB25-6CB5-4D33-9B02-58E629CB3E3C}" srcOrd="0" destOrd="0" parTransId="{2AAD5B43-B311-4D22-8531-931C6A6A4DA5}" sibTransId="{6B8FF601-DD99-4DF0-A7E1-73DEF7A17011}"/>
    <dgm:cxn modelId="{C11A994C-A09F-4BD9-ADAD-D22A7B14C28B}" srcId="{774BE7DC-31B4-471C-BD00-827379F69C2D}" destId="{A388DE93-445F-4B19-A3F1-DFEC6FD07A73}" srcOrd="0" destOrd="0" parTransId="{1A599D0E-EEFF-40D2-853E-D16ADFA18A5A}" sibTransId="{4741AC92-0DDA-4873-B433-159DC7151666}"/>
    <dgm:cxn modelId="{109B9C5E-EA37-154E-A143-16F09953323D}" type="presOf" srcId="{774BE7DC-31B4-471C-BD00-827379F69C2D}" destId="{B53B1F45-FD6D-7245-9DB6-76462D2F40D3}" srcOrd="0" destOrd="0" presId="urn:microsoft.com/office/officeart/2005/8/layout/list1"/>
    <dgm:cxn modelId="{29BDE061-1C67-D34F-819B-B3EFF1319936}" srcId="{A388DE93-445F-4B19-A3F1-DFEC6FD07A73}" destId="{E8C32DCA-ED93-0441-97F3-DD38D0DDCA95}" srcOrd="1" destOrd="0" parTransId="{2E96DD63-D482-8045-A0F3-028B519C9584}" sibTransId="{47102957-D8FF-1A42-8405-9E7907DD5F40}"/>
    <dgm:cxn modelId="{23583179-618B-FE49-81C4-199974084D08}" type="presOf" srcId="{8D5FEB25-6CB5-4D33-9B02-58E629CB3E3C}" destId="{E4B4617C-BEF3-984A-B59F-2946800ADDBC}" srcOrd="0" destOrd="0" presId="urn:microsoft.com/office/officeart/2005/8/layout/list1"/>
    <dgm:cxn modelId="{3A9D74AF-F3C8-3F49-AB1A-0BF5AA8872D4}" type="presOf" srcId="{E8C32DCA-ED93-0441-97F3-DD38D0DDCA95}" destId="{E4B4617C-BEF3-984A-B59F-2946800ADDBC}" srcOrd="0" destOrd="1" presId="urn:microsoft.com/office/officeart/2005/8/layout/list1"/>
    <dgm:cxn modelId="{A3E16CC8-E1BA-DE48-A743-7E8D96A11A54}" type="presOf" srcId="{A388DE93-445F-4B19-A3F1-DFEC6FD07A73}" destId="{1C2F8634-3E00-D54C-A83F-906D248CE456}" srcOrd="1" destOrd="0" presId="urn:microsoft.com/office/officeart/2005/8/layout/list1"/>
    <dgm:cxn modelId="{ACE107B8-A6BD-BB4B-B203-5D9A557BADEE}" type="presParOf" srcId="{B53B1F45-FD6D-7245-9DB6-76462D2F40D3}" destId="{BC064488-1A77-9E42-8296-751F444C7E1D}" srcOrd="0" destOrd="0" presId="urn:microsoft.com/office/officeart/2005/8/layout/list1"/>
    <dgm:cxn modelId="{7488EA70-376E-CC43-BED1-D47AF0108752}" type="presParOf" srcId="{BC064488-1A77-9E42-8296-751F444C7E1D}" destId="{DBFA0F99-4298-484F-9099-6B126EC2E030}" srcOrd="0" destOrd="0" presId="urn:microsoft.com/office/officeart/2005/8/layout/list1"/>
    <dgm:cxn modelId="{5237AF9E-2FC9-014E-BAA4-495A54B77036}" type="presParOf" srcId="{BC064488-1A77-9E42-8296-751F444C7E1D}" destId="{1C2F8634-3E00-D54C-A83F-906D248CE456}" srcOrd="1" destOrd="0" presId="urn:microsoft.com/office/officeart/2005/8/layout/list1"/>
    <dgm:cxn modelId="{24DE0980-56E9-2840-9AEA-B657E4FF1B62}" type="presParOf" srcId="{B53B1F45-FD6D-7245-9DB6-76462D2F40D3}" destId="{36A5C2DC-3192-F342-8D0D-6BAAF5F62868}" srcOrd="1" destOrd="0" presId="urn:microsoft.com/office/officeart/2005/8/layout/list1"/>
    <dgm:cxn modelId="{8E274B58-543F-3046-8320-8E86F8BD26DC}" type="presParOf" srcId="{B53B1F45-FD6D-7245-9DB6-76462D2F40D3}" destId="{E4B4617C-BEF3-984A-B59F-2946800ADDBC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F518F1-F19D-2340-8353-A8404E862E6C}">
      <dsp:nvSpPr>
        <dsp:cNvPr id="0" name=""/>
        <dsp:cNvSpPr/>
      </dsp:nvSpPr>
      <dsp:spPr>
        <a:xfrm>
          <a:off x="0" y="533190"/>
          <a:ext cx="5132438" cy="309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8334" tIns="499872" rIns="398334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There is a statistically significant difference in the incidence of heart disease between genders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According to this data, being a male puts one at a higher risk for heart disease</a:t>
          </a:r>
        </a:p>
      </dsp:txBody>
      <dsp:txXfrm>
        <a:off x="0" y="533190"/>
        <a:ext cx="5132438" cy="3099600"/>
      </dsp:txXfrm>
    </dsp:sp>
    <dsp:sp modelId="{EE3524DC-DF68-CE42-832F-47AB29F104F2}">
      <dsp:nvSpPr>
        <dsp:cNvPr id="0" name=""/>
        <dsp:cNvSpPr/>
      </dsp:nvSpPr>
      <dsp:spPr>
        <a:xfrm>
          <a:off x="256621" y="178950"/>
          <a:ext cx="3592707" cy="70848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796" tIns="0" rIns="135796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/>
            <a:t>Gender</a:t>
          </a:r>
          <a:endParaRPr lang="en-US" sz="2400" kern="1200"/>
        </a:p>
      </dsp:txBody>
      <dsp:txXfrm>
        <a:off x="291206" y="213535"/>
        <a:ext cx="3523537" cy="63931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B4617C-BEF3-984A-B59F-2946800ADDBC}">
      <dsp:nvSpPr>
        <dsp:cNvPr id="0" name=""/>
        <dsp:cNvSpPr/>
      </dsp:nvSpPr>
      <dsp:spPr>
        <a:xfrm>
          <a:off x="0" y="470609"/>
          <a:ext cx="9784079" cy="3572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9353" tIns="562356" rIns="759353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Age is an influential factor in both the incidence of coronary heart disease and death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Incidence of stroke is likely a contributor to premature death</a:t>
          </a:r>
          <a:endParaRPr lang="en-US" sz="27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Smoking was a differentiator in terms of grouping, and likely a contributor to premature death as well</a:t>
          </a:r>
          <a:endParaRPr lang="en-US" sz="2700" kern="1200" dirty="0"/>
        </a:p>
      </dsp:txBody>
      <dsp:txXfrm>
        <a:off x="0" y="470609"/>
        <a:ext cx="9784079" cy="3572100"/>
      </dsp:txXfrm>
    </dsp:sp>
    <dsp:sp modelId="{1C2F8634-3E00-D54C-A83F-906D248CE456}">
      <dsp:nvSpPr>
        <dsp:cNvPr id="0" name=""/>
        <dsp:cNvSpPr/>
      </dsp:nvSpPr>
      <dsp:spPr>
        <a:xfrm>
          <a:off x="489204" y="72089"/>
          <a:ext cx="6848856" cy="7970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8870" tIns="0" rIns="258870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Themes emerging from </a:t>
          </a:r>
          <a:r>
            <a:rPr lang="en-US" sz="2700" b="1" kern="1200"/>
            <a:t>k-Means</a:t>
          </a:r>
          <a:endParaRPr lang="en-US" sz="2700" kern="1200" dirty="0"/>
        </a:p>
      </dsp:txBody>
      <dsp:txXfrm>
        <a:off x="528112" y="110997"/>
        <a:ext cx="6771040" cy="71922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B4617C-BEF3-984A-B59F-2946800ADDBC}">
      <dsp:nvSpPr>
        <dsp:cNvPr id="0" name=""/>
        <dsp:cNvSpPr/>
      </dsp:nvSpPr>
      <dsp:spPr>
        <a:xfrm>
          <a:off x="0" y="479655"/>
          <a:ext cx="9784079" cy="36130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9353" tIns="645668" rIns="759353" bIns="220472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dirty="0"/>
            <a:t>Recall is the percentage of true positives out of all the positives predicted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b="0" i="0" kern="1200" dirty="0"/>
            <a:t>In the case of predicting coronary heart disease and/or death, we focused on getting the highest recall possible, and not necessarily the highest precision</a:t>
          </a:r>
          <a:endParaRPr lang="en-US" sz="3100" kern="1200" dirty="0"/>
        </a:p>
      </dsp:txBody>
      <dsp:txXfrm>
        <a:off x="0" y="479655"/>
        <a:ext cx="9784079" cy="3613050"/>
      </dsp:txXfrm>
    </dsp:sp>
    <dsp:sp modelId="{1C2F8634-3E00-D54C-A83F-906D248CE456}">
      <dsp:nvSpPr>
        <dsp:cNvPr id="0" name=""/>
        <dsp:cNvSpPr/>
      </dsp:nvSpPr>
      <dsp:spPr>
        <a:xfrm>
          <a:off x="489204" y="22095"/>
          <a:ext cx="6848856" cy="91512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8870" tIns="0" rIns="258870" bIns="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k-Nearest Neighbors</a:t>
          </a:r>
        </a:p>
      </dsp:txBody>
      <dsp:txXfrm>
        <a:off x="533876" y="66767"/>
        <a:ext cx="6759512" cy="82577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B4617C-BEF3-984A-B59F-2946800ADDBC}">
      <dsp:nvSpPr>
        <dsp:cNvPr id="0" name=""/>
        <dsp:cNvSpPr/>
      </dsp:nvSpPr>
      <dsp:spPr>
        <a:xfrm>
          <a:off x="0" y="483299"/>
          <a:ext cx="9784079" cy="3591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9353" tIns="624840" rIns="759353" bIns="2133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kern="1200" dirty="0"/>
            <a:t>For all periods, models did poorly in terms of recall (26 – 52%)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kern="1200" dirty="0"/>
            <a:t>Likely due to an imbalanced dataset, which could be addressed by</a:t>
          </a:r>
        </a:p>
        <a:p>
          <a:pPr marL="571500" lvl="2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kern="1200" dirty="0"/>
            <a:t>Gathering more data</a:t>
          </a:r>
        </a:p>
        <a:p>
          <a:pPr marL="571500" lvl="2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kern="1200" dirty="0"/>
            <a:t>Resampling of under-represented classes</a:t>
          </a:r>
        </a:p>
      </dsp:txBody>
      <dsp:txXfrm>
        <a:off x="0" y="483299"/>
        <a:ext cx="9784079" cy="3591000"/>
      </dsp:txXfrm>
    </dsp:sp>
    <dsp:sp modelId="{1C2F8634-3E00-D54C-A83F-906D248CE456}">
      <dsp:nvSpPr>
        <dsp:cNvPr id="0" name=""/>
        <dsp:cNvSpPr/>
      </dsp:nvSpPr>
      <dsp:spPr>
        <a:xfrm>
          <a:off x="489204" y="40499"/>
          <a:ext cx="6848856" cy="8856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8870" tIns="0" rIns="258870" bIns="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k-Nearest Neighbors</a:t>
          </a:r>
        </a:p>
      </dsp:txBody>
      <dsp:txXfrm>
        <a:off x="532435" y="83730"/>
        <a:ext cx="6762394" cy="799138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B4617C-BEF3-984A-B59F-2946800ADDBC}">
      <dsp:nvSpPr>
        <dsp:cNvPr id="0" name=""/>
        <dsp:cNvSpPr/>
      </dsp:nvSpPr>
      <dsp:spPr>
        <a:xfrm>
          <a:off x="0" y="529379"/>
          <a:ext cx="9784079" cy="3439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9353" tIns="541528" rIns="759353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b="0" i="0" kern="1200" dirty="0"/>
            <a:t>Again, focusing on getting the highest recall possible, and not necessarily the highest precision</a:t>
          </a:r>
          <a:endParaRPr lang="en-US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Models did poorly in terms of recall for heart disease (13 – 21%)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Most important feature identified was systolic blood pressure, followed by BMI, total cholesterol, and age as </a:t>
          </a:r>
        </a:p>
      </dsp:txBody>
      <dsp:txXfrm>
        <a:off x="0" y="529379"/>
        <a:ext cx="9784079" cy="3439800"/>
      </dsp:txXfrm>
    </dsp:sp>
    <dsp:sp modelId="{1C2F8634-3E00-D54C-A83F-906D248CE456}">
      <dsp:nvSpPr>
        <dsp:cNvPr id="0" name=""/>
        <dsp:cNvSpPr/>
      </dsp:nvSpPr>
      <dsp:spPr>
        <a:xfrm>
          <a:off x="489204" y="145619"/>
          <a:ext cx="6848856" cy="76752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8870" tIns="0" rIns="258870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Random Forests for Heart Disease</a:t>
          </a:r>
        </a:p>
      </dsp:txBody>
      <dsp:txXfrm>
        <a:off x="526671" y="183086"/>
        <a:ext cx="6773922" cy="692586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B4617C-BEF3-984A-B59F-2946800ADDBC}">
      <dsp:nvSpPr>
        <dsp:cNvPr id="0" name=""/>
        <dsp:cNvSpPr/>
      </dsp:nvSpPr>
      <dsp:spPr>
        <a:xfrm>
          <a:off x="0" y="420119"/>
          <a:ext cx="9784079" cy="362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9353" tIns="499872" rIns="759353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Models did poorly in terms of recall for heart disease (36 – 58%)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Most important feature identified was age, followed by heart disease and systolic blood pressure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Likely due to an imbalanced dataset, which could be addressed by</a:t>
          </a:r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/>
            <a:t>Gathering more data</a:t>
          </a:r>
          <a:endParaRPr lang="en-US" sz="2400" kern="1200" dirty="0"/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Resampling of under-represented classes</a:t>
          </a:r>
        </a:p>
      </dsp:txBody>
      <dsp:txXfrm>
        <a:off x="0" y="420119"/>
        <a:ext cx="9784079" cy="3628800"/>
      </dsp:txXfrm>
    </dsp:sp>
    <dsp:sp modelId="{1C2F8634-3E00-D54C-A83F-906D248CE456}">
      <dsp:nvSpPr>
        <dsp:cNvPr id="0" name=""/>
        <dsp:cNvSpPr/>
      </dsp:nvSpPr>
      <dsp:spPr>
        <a:xfrm>
          <a:off x="489204" y="65879"/>
          <a:ext cx="6848856" cy="70848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8870" tIns="0" rIns="25887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Random Forests for Death</a:t>
          </a:r>
        </a:p>
      </dsp:txBody>
      <dsp:txXfrm>
        <a:off x="523789" y="100464"/>
        <a:ext cx="6779686" cy="6393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C84DB5-5B91-1340-8759-384A2CC8C6B9}">
      <dsp:nvSpPr>
        <dsp:cNvPr id="0" name=""/>
        <dsp:cNvSpPr/>
      </dsp:nvSpPr>
      <dsp:spPr>
        <a:xfrm>
          <a:off x="0" y="479655"/>
          <a:ext cx="9692640" cy="36130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2257" tIns="645668" rIns="752257" bIns="220472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dirty="0"/>
            <a:t>There is a statistically significant difference in the incidence of heart disease between people with diabetes and people without diabetes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dirty="0"/>
            <a:t>According to this data, having diabetes puts one at a higher risk for heart disease</a:t>
          </a:r>
        </a:p>
      </dsp:txBody>
      <dsp:txXfrm>
        <a:off x="0" y="479655"/>
        <a:ext cx="9692640" cy="3613050"/>
      </dsp:txXfrm>
    </dsp:sp>
    <dsp:sp modelId="{0952FB82-4657-6445-BC93-36759FBF8DF5}">
      <dsp:nvSpPr>
        <dsp:cNvPr id="0" name=""/>
        <dsp:cNvSpPr/>
      </dsp:nvSpPr>
      <dsp:spPr>
        <a:xfrm>
          <a:off x="484632" y="22095"/>
          <a:ext cx="6784848" cy="9151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451" tIns="0" rIns="256451" bIns="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kern="1200"/>
            <a:t>Diabetes</a:t>
          </a:r>
          <a:endParaRPr lang="en-US" sz="3100" kern="1200" dirty="0"/>
        </a:p>
      </dsp:txBody>
      <dsp:txXfrm>
        <a:off x="529304" y="66767"/>
        <a:ext cx="6695504" cy="82577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B4617C-BEF3-984A-B59F-2946800ADDBC}">
      <dsp:nvSpPr>
        <dsp:cNvPr id="0" name=""/>
        <dsp:cNvSpPr/>
      </dsp:nvSpPr>
      <dsp:spPr>
        <a:xfrm>
          <a:off x="0" y="455940"/>
          <a:ext cx="9784079" cy="36161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9353" tIns="583184" rIns="759353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b="0" i="0" kern="1200" dirty="0"/>
            <a:t>There is a statistically significant difference in the incidence of heart disease between people with hypertension and people without hypertension</a:t>
          </a:r>
          <a:endParaRPr lang="en-US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b="0" i="0" kern="1200" dirty="0"/>
            <a:t>According to this data, having high blood pressure puts one at a higher risk for heart disease</a:t>
          </a:r>
          <a:endParaRPr lang="en-US" sz="2800" kern="1200" dirty="0"/>
        </a:p>
      </dsp:txBody>
      <dsp:txXfrm>
        <a:off x="0" y="455940"/>
        <a:ext cx="9784079" cy="3616199"/>
      </dsp:txXfrm>
    </dsp:sp>
    <dsp:sp modelId="{1C2F8634-3E00-D54C-A83F-906D248CE456}">
      <dsp:nvSpPr>
        <dsp:cNvPr id="0" name=""/>
        <dsp:cNvSpPr/>
      </dsp:nvSpPr>
      <dsp:spPr>
        <a:xfrm>
          <a:off x="489204" y="42660"/>
          <a:ext cx="6848856" cy="8265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8870" tIns="0" rIns="258870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i="0" kern="1200"/>
            <a:t>Hypertension</a:t>
          </a:r>
          <a:endParaRPr lang="en-US" sz="2800" kern="1200"/>
        </a:p>
      </dsp:txBody>
      <dsp:txXfrm>
        <a:off x="529553" y="83009"/>
        <a:ext cx="6768158" cy="74586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8DE33E-5346-0541-8255-136530803C8E}">
      <dsp:nvSpPr>
        <dsp:cNvPr id="0" name=""/>
        <dsp:cNvSpPr/>
      </dsp:nvSpPr>
      <dsp:spPr>
        <a:xfrm>
          <a:off x="0" y="455940"/>
          <a:ext cx="9784079" cy="36161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9353" tIns="583184" rIns="759353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b="0" i="0" kern="1200"/>
            <a:t>There is a statistically significant difference in the incidence of heart disease between people who have had a stroke when compared with people who haven't had a stroke</a:t>
          </a:r>
          <a:endParaRPr lang="en-US" sz="2800" kern="120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b="0" i="0" kern="1200"/>
            <a:t>According to this data, having had a stroke puts one at a higher risk for heart disease</a:t>
          </a:r>
          <a:endParaRPr lang="en-US" sz="2800" kern="1200"/>
        </a:p>
      </dsp:txBody>
      <dsp:txXfrm>
        <a:off x="0" y="455940"/>
        <a:ext cx="9784079" cy="3616199"/>
      </dsp:txXfrm>
    </dsp:sp>
    <dsp:sp modelId="{A933DA07-CECD-B346-B07B-300F2C799A6E}">
      <dsp:nvSpPr>
        <dsp:cNvPr id="0" name=""/>
        <dsp:cNvSpPr/>
      </dsp:nvSpPr>
      <dsp:spPr>
        <a:xfrm>
          <a:off x="489204" y="42660"/>
          <a:ext cx="6848856" cy="8265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8870" tIns="0" rIns="258870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i="0" kern="1200"/>
            <a:t>Stroke</a:t>
          </a:r>
          <a:endParaRPr lang="en-US" sz="2800" kern="1200"/>
        </a:p>
      </dsp:txBody>
      <dsp:txXfrm>
        <a:off x="529553" y="83009"/>
        <a:ext cx="6768158" cy="74586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C4CC76-AEDB-6648-BFD0-F3D024B86268}">
      <dsp:nvSpPr>
        <dsp:cNvPr id="0" name=""/>
        <dsp:cNvSpPr/>
      </dsp:nvSpPr>
      <dsp:spPr>
        <a:xfrm>
          <a:off x="0" y="418800"/>
          <a:ext cx="5132438" cy="33579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8334" tIns="541528" rIns="398334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b="0" i="0" kern="1200" dirty="0"/>
            <a:t>There is a statistically significant difference in the incidence of death between genders</a:t>
          </a:r>
          <a:endParaRPr lang="en-US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600" b="0" i="0" kern="1200" dirty="0"/>
            <a:t>According to this data, being a male puts one at a higher risk for death</a:t>
          </a:r>
        </a:p>
      </dsp:txBody>
      <dsp:txXfrm>
        <a:off x="0" y="418800"/>
        <a:ext cx="5132438" cy="3357900"/>
      </dsp:txXfrm>
    </dsp:sp>
    <dsp:sp modelId="{311F88DD-B39E-0F42-90C9-48CC604EF159}">
      <dsp:nvSpPr>
        <dsp:cNvPr id="0" name=""/>
        <dsp:cNvSpPr/>
      </dsp:nvSpPr>
      <dsp:spPr>
        <a:xfrm>
          <a:off x="256621" y="35040"/>
          <a:ext cx="3592707" cy="7675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5796" tIns="0" rIns="135796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/>
            <a:t>Gender</a:t>
          </a:r>
          <a:endParaRPr lang="en-US" sz="2600" kern="1200"/>
        </a:p>
      </dsp:txBody>
      <dsp:txXfrm>
        <a:off x="294088" y="72507"/>
        <a:ext cx="3517773" cy="69258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36B166-5D48-1D4B-B164-628A4BCC7FDD}">
      <dsp:nvSpPr>
        <dsp:cNvPr id="0" name=""/>
        <dsp:cNvSpPr/>
      </dsp:nvSpPr>
      <dsp:spPr>
        <a:xfrm>
          <a:off x="0" y="479655"/>
          <a:ext cx="9692640" cy="36130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2257" tIns="645668" rIns="752257" bIns="220472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b="0" i="0" kern="1200" dirty="0"/>
            <a:t>There is a statistically significant difference in the incidence of death between people with diabetes and people without diabetes</a:t>
          </a:r>
          <a:endParaRPr lang="en-US" sz="3100" kern="1200" dirty="0"/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3100" b="0" i="0" kern="1200" dirty="0"/>
            <a:t>According to this data, having diabetes puts one at a higher risk for death</a:t>
          </a:r>
        </a:p>
      </dsp:txBody>
      <dsp:txXfrm>
        <a:off x="0" y="479655"/>
        <a:ext cx="9692640" cy="3613050"/>
      </dsp:txXfrm>
    </dsp:sp>
    <dsp:sp modelId="{0A7B7069-B163-1A49-9496-11AEDB940540}">
      <dsp:nvSpPr>
        <dsp:cNvPr id="0" name=""/>
        <dsp:cNvSpPr/>
      </dsp:nvSpPr>
      <dsp:spPr>
        <a:xfrm>
          <a:off x="484632" y="22095"/>
          <a:ext cx="6784848" cy="9151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451" tIns="0" rIns="256451" bIns="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kern="1200" dirty="0"/>
            <a:t>Diabetes</a:t>
          </a:r>
          <a:endParaRPr lang="en-US" sz="3100" kern="1200" dirty="0"/>
        </a:p>
      </dsp:txBody>
      <dsp:txXfrm>
        <a:off x="529304" y="66767"/>
        <a:ext cx="6695504" cy="82577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B4617C-BEF3-984A-B59F-2946800ADDBC}">
      <dsp:nvSpPr>
        <dsp:cNvPr id="0" name=""/>
        <dsp:cNvSpPr/>
      </dsp:nvSpPr>
      <dsp:spPr>
        <a:xfrm>
          <a:off x="0" y="513134"/>
          <a:ext cx="9784079" cy="34870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9353" tIns="562356" rIns="759353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i="0" kern="1200" dirty="0"/>
            <a:t>There is a statistically significant difference in the incidence of death between people with hypertension and people without hypertension</a:t>
          </a:r>
          <a:endParaRPr lang="en-US" sz="27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700" b="0" i="0" kern="1200" dirty="0"/>
            <a:t>According to this data, having high blood pressure puts one at a higher risk for death, and having normal blood pressure reduces the risk for death</a:t>
          </a:r>
        </a:p>
      </dsp:txBody>
      <dsp:txXfrm>
        <a:off x="0" y="513134"/>
        <a:ext cx="9784079" cy="3487050"/>
      </dsp:txXfrm>
    </dsp:sp>
    <dsp:sp modelId="{1C2F8634-3E00-D54C-A83F-906D248CE456}">
      <dsp:nvSpPr>
        <dsp:cNvPr id="0" name=""/>
        <dsp:cNvSpPr/>
      </dsp:nvSpPr>
      <dsp:spPr>
        <a:xfrm>
          <a:off x="489204" y="114614"/>
          <a:ext cx="6848856" cy="7970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8870" tIns="0" rIns="258870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0" i="0" kern="1200"/>
            <a:t>Hypertension</a:t>
          </a:r>
          <a:endParaRPr lang="en-US" sz="2700" kern="1200"/>
        </a:p>
      </dsp:txBody>
      <dsp:txXfrm>
        <a:off x="528112" y="153522"/>
        <a:ext cx="6771040" cy="71922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8DE33E-5346-0541-8255-136530803C8E}">
      <dsp:nvSpPr>
        <dsp:cNvPr id="0" name=""/>
        <dsp:cNvSpPr/>
      </dsp:nvSpPr>
      <dsp:spPr>
        <a:xfrm>
          <a:off x="0" y="530549"/>
          <a:ext cx="9784079" cy="3496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9353" tIns="624840" rIns="759353" bIns="2133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b="0" i="0" kern="1200" dirty="0"/>
            <a:t>There is a statistically significant difference in the incidence of death between people who had a stroke, when compared with people who haven't had a stroke</a:t>
          </a:r>
          <a:endParaRPr lang="en-US" sz="3000" kern="1200" dirty="0"/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3000" b="0" i="0" kern="1200" dirty="0"/>
            <a:t>According to this data, having had a stroke puts one at a higher risk for death</a:t>
          </a:r>
        </a:p>
      </dsp:txBody>
      <dsp:txXfrm>
        <a:off x="0" y="530549"/>
        <a:ext cx="9784079" cy="3496500"/>
      </dsp:txXfrm>
    </dsp:sp>
    <dsp:sp modelId="{A933DA07-CECD-B346-B07B-300F2C799A6E}">
      <dsp:nvSpPr>
        <dsp:cNvPr id="0" name=""/>
        <dsp:cNvSpPr/>
      </dsp:nvSpPr>
      <dsp:spPr>
        <a:xfrm>
          <a:off x="489204" y="87749"/>
          <a:ext cx="6848856" cy="8856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8870" tIns="0" rIns="258870" bIns="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/>
            <a:t>Stroke</a:t>
          </a:r>
          <a:endParaRPr lang="en-US" sz="3000" kern="1200"/>
        </a:p>
      </dsp:txBody>
      <dsp:txXfrm>
        <a:off x="532435" y="130980"/>
        <a:ext cx="6762394" cy="79913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B4617C-BEF3-984A-B59F-2946800ADDBC}">
      <dsp:nvSpPr>
        <dsp:cNvPr id="0" name=""/>
        <dsp:cNvSpPr/>
      </dsp:nvSpPr>
      <dsp:spPr>
        <a:xfrm>
          <a:off x="0" y="530549"/>
          <a:ext cx="9784079" cy="3496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9353" tIns="624840" rIns="759353" bIns="2133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b="0" i="0" kern="1200" dirty="0"/>
            <a:t>There is a statistically significant difference in the incidence of death between people who have heart disease and people who don't have heart disease</a:t>
          </a:r>
          <a:endParaRPr lang="en-US" sz="3000" kern="1200" dirty="0"/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3000" b="0" i="0" kern="1200" dirty="0"/>
            <a:t>According to this data, having heart disease puts one at a higher risk for death</a:t>
          </a:r>
        </a:p>
      </dsp:txBody>
      <dsp:txXfrm>
        <a:off x="0" y="530549"/>
        <a:ext cx="9784079" cy="3496500"/>
      </dsp:txXfrm>
    </dsp:sp>
    <dsp:sp modelId="{1C2F8634-3E00-D54C-A83F-906D248CE456}">
      <dsp:nvSpPr>
        <dsp:cNvPr id="0" name=""/>
        <dsp:cNvSpPr/>
      </dsp:nvSpPr>
      <dsp:spPr>
        <a:xfrm>
          <a:off x="489204" y="87749"/>
          <a:ext cx="6848856" cy="8856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8870" tIns="0" rIns="258870" bIns="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 dirty="0"/>
            <a:t>Heart Disease</a:t>
          </a:r>
          <a:endParaRPr lang="en-US" sz="3000" kern="1200" dirty="0"/>
        </a:p>
      </dsp:txBody>
      <dsp:txXfrm>
        <a:off x="532435" y="130980"/>
        <a:ext cx="6762394" cy="7991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9/29/21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9/29/21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9/29/21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9/29/21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9/29/21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9/29/21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9/29/21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9/29/21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9/29/21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9/29/21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9/29/21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9/29/21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9/29/21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9/29/21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9/29/21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9/29/21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9/29/21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9/29/21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8.tiff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biolincc.nhlbi.nih.gov/teaching/%5D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dc.gov/bloodpressure/facts.htm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7.tif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0E5DD-4B42-0341-AD83-1FBD0F6E1A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Heart Disease and Death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DFF826-9B67-624D-B24F-EEB9D6BB14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Analysis of the Framingham dataset By SILVIA CATALINA</a:t>
            </a:r>
          </a:p>
        </p:txBody>
      </p:sp>
    </p:spTree>
    <p:extLst>
      <p:ext uri="{BB962C8B-B14F-4D97-AF65-F5344CB8AC3E}">
        <p14:creationId xmlns:p14="http://schemas.microsoft.com/office/powerpoint/2010/main" val="644585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0F6BD1-BE51-094B-9D25-3983E679D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Conclusions: Heart Disease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CF188E3-46A8-45ED-8D88-323E4C63E8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0168880"/>
              </p:ext>
            </p:extLst>
          </p:nvPr>
        </p:nvGraphicFramePr>
        <p:xfrm>
          <a:off x="1154953" y="1803748"/>
          <a:ext cx="9692640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440347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3635CDB-84A3-9C4D-811C-82D1F3058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CONCLUSIONS: HEART DISEASE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1E52ABC-3B88-48E9-AAB9-A789B3F232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9857200"/>
              </p:ext>
            </p:extLst>
          </p:nvPr>
        </p:nvGraphicFramePr>
        <p:xfrm>
          <a:off x="1154954" y="1682219"/>
          <a:ext cx="9784080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49822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3635CDB-84A3-9C4D-811C-82D1F3058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CONCLUSIONS: HEART DISEASE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1E52ABC-3B88-48E9-AAB9-A789B3F232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0757656"/>
              </p:ext>
            </p:extLst>
          </p:nvPr>
        </p:nvGraphicFramePr>
        <p:xfrm>
          <a:off x="1154954" y="1682219"/>
          <a:ext cx="9784080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956823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F70C2B8F-6B1B-46D5-86E6-40F36C695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" name="Freeform 5">
            <a:extLst>
              <a:ext uri="{FF2B5EF4-FFF2-40B4-BE49-F238E27FC236}">
                <a16:creationId xmlns:a16="http://schemas.microsoft.com/office/drawing/2014/main" id="{DB521824-592C-476A-AB0A-CA0C6D1F3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469835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A2749EFA-8EE4-4EB8-9424-8E593B932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50898" y="638067"/>
            <a:ext cx="6053670" cy="5581866"/>
          </a:xfrm>
          <a:custGeom>
            <a:avLst/>
            <a:gdLst>
              <a:gd name="connsiteX0" fmla="*/ 6053670 w 6053670"/>
              <a:gd name="connsiteY0" fmla="*/ 1098 h 5581866"/>
              <a:gd name="connsiteX1" fmla="*/ 6053670 w 6053670"/>
              <a:gd name="connsiteY1" fmla="*/ 514028 h 5581866"/>
              <a:gd name="connsiteX2" fmla="*/ 6053670 w 6053670"/>
              <a:gd name="connsiteY2" fmla="*/ 1254558 h 5581866"/>
              <a:gd name="connsiteX3" fmla="*/ 6053670 w 6053670"/>
              <a:gd name="connsiteY3" fmla="*/ 5581866 h 5581866"/>
              <a:gd name="connsiteX4" fmla="*/ 0 w 6053670"/>
              <a:gd name="connsiteY4" fmla="*/ 5581866 h 5581866"/>
              <a:gd name="connsiteX5" fmla="*/ 0 w 6053670"/>
              <a:gd name="connsiteY5" fmla="*/ 1249853 h 5581866"/>
              <a:gd name="connsiteX6" fmla="*/ 0 w 6053670"/>
              <a:gd name="connsiteY6" fmla="*/ 514028 h 5581866"/>
              <a:gd name="connsiteX7" fmla="*/ 0 w 6053670"/>
              <a:gd name="connsiteY7" fmla="*/ 0 h 5581866"/>
              <a:gd name="connsiteX8" fmla="*/ 35717 w 6053670"/>
              <a:gd name="connsiteY8" fmla="*/ 5488 h 5581866"/>
              <a:gd name="connsiteX9" fmla="*/ 140445 w 6053670"/>
              <a:gd name="connsiteY9" fmla="*/ 21641 h 5581866"/>
              <a:gd name="connsiteX10" fmla="*/ 216722 w 6053670"/>
              <a:gd name="connsiteY10" fmla="*/ 32932 h 5581866"/>
              <a:gd name="connsiteX11" fmla="*/ 307527 w 6053670"/>
              <a:gd name="connsiteY11" fmla="*/ 44850 h 5581866"/>
              <a:gd name="connsiteX12" fmla="*/ 415282 w 6053670"/>
              <a:gd name="connsiteY12" fmla="*/ 59121 h 5581866"/>
              <a:gd name="connsiteX13" fmla="*/ 534539 w 6053670"/>
              <a:gd name="connsiteY13" fmla="*/ 74175 h 5581866"/>
              <a:gd name="connsiteX14" fmla="*/ 668931 w 6053670"/>
              <a:gd name="connsiteY14" fmla="*/ 90014 h 5581866"/>
              <a:gd name="connsiteX15" fmla="*/ 815430 w 6053670"/>
              <a:gd name="connsiteY15" fmla="*/ 106794 h 5581866"/>
              <a:gd name="connsiteX16" fmla="*/ 974641 w 6053670"/>
              <a:gd name="connsiteY16" fmla="*/ 123574 h 5581866"/>
              <a:gd name="connsiteX17" fmla="*/ 1144144 w 6053670"/>
              <a:gd name="connsiteY17" fmla="*/ 140667 h 5581866"/>
              <a:gd name="connsiteX18" fmla="*/ 1326965 w 6053670"/>
              <a:gd name="connsiteY18" fmla="*/ 156506 h 5581866"/>
              <a:gd name="connsiteX19" fmla="*/ 1518261 w 6053670"/>
              <a:gd name="connsiteY19" fmla="*/ 171717 h 5581866"/>
              <a:gd name="connsiteX20" fmla="*/ 1720453 w 6053670"/>
              <a:gd name="connsiteY20" fmla="*/ 185518 h 5581866"/>
              <a:gd name="connsiteX21" fmla="*/ 1931121 w 6053670"/>
              <a:gd name="connsiteY21" fmla="*/ 198690 h 5581866"/>
              <a:gd name="connsiteX22" fmla="*/ 2150869 w 6053670"/>
              <a:gd name="connsiteY22" fmla="*/ 211079 h 5581866"/>
              <a:gd name="connsiteX23" fmla="*/ 2263467 w 6053670"/>
              <a:gd name="connsiteY23" fmla="*/ 215470 h 5581866"/>
              <a:gd name="connsiteX24" fmla="*/ 2378487 w 6053670"/>
              <a:gd name="connsiteY24" fmla="*/ 220332 h 5581866"/>
              <a:gd name="connsiteX25" fmla="*/ 2495323 w 6053670"/>
              <a:gd name="connsiteY25" fmla="*/ 224879 h 5581866"/>
              <a:gd name="connsiteX26" fmla="*/ 2612764 w 6053670"/>
              <a:gd name="connsiteY26" fmla="*/ 227859 h 5581866"/>
              <a:gd name="connsiteX27" fmla="*/ 2732627 w 6053670"/>
              <a:gd name="connsiteY27" fmla="*/ 230525 h 5581866"/>
              <a:gd name="connsiteX28" fmla="*/ 2853700 w 6053670"/>
              <a:gd name="connsiteY28" fmla="*/ 233348 h 5581866"/>
              <a:gd name="connsiteX29" fmla="*/ 2977195 w 6053670"/>
              <a:gd name="connsiteY29" fmla="*/ 235229 h 5581866"/>
              <a:gd name="connsiteX30" fmla="*/ 3101900 w 6053670"/>
              <a:gd name="connsiteY30" fmla="*/ 235229 h 5581866"/>
              <a:gd name="connsiteX31" fmla="*/ 3227817 w 6053670"/>
              <a:gd name="connsiteY31" fmla="*/ 236170 h 5581866"/>
              <a:gd name="connsiteX32" fmla="*/ 3354944 w 6053670"/>
              <a:gd name="connsiteY32" fmla="*/ 235229 h 5581866"/>
              <a:gd name="connsiteX33" fmla="*/ 3483887 w 6053670"/>
              <a:gd name="connsiteY33" fmla="*/ 233348 h 5581866"/>
              <a:gd name="connsiteX34" fmla="*/ 3612830 w 6053670"/>
              <a:gd name="connsiteY34" fmla="*/ 231623 h 5581866"/>
              <a:gd name="connsiteX35" fmla="*/ 3743589 w 6053670"/>
              <a:gd name="connsiteY35" fmla="*/ 227859 h 5581866"/>
              <a:gd name="connsiteX36" fmla="*/ 3875559 w 6053670"/>
              <a:gd name="connsiteY36" fmla="*/ 223938 h 5581866"/>
              <a:gd name="connsiteX37" fmla="*/ 4007529 w 6053670"/>
              <a:gd name="connsiteY37" fmla="*/ 219391 h 5581866"/>
              <a:gd name="connsiteX38" fmla="*/ 4140710 w 6053670"/>
              <a:gd name="connsiteY38" fmla="*/ 212961 h 5581866"/>
              <a:gd name="connsiteX39" fmla="*/ 4275102 w 6053670"/>
              <a:gd name="connsiteY39" fmla="*/ 205277 h 5581866"/>
              <a:gd name="connsiteX40" fmla="*/ 4410098 w 6053670"/>
              <a:gd name="connsiteY40" fmla="*/ 197907 h 5581866"/>
              <a:gd name="connsiteX41" fmla="*/ 4545096 w 6053670"/>
              <a:gd name="connsiteY41" fmla="*/ 188498 h 5581866"/>
              <a:gd name="connsiteX42" fmla="*/ 4681909 w 6053670"/>
              <a:gd name="connsiteY42" fmla="*/ 177207 h 5581866"/>
              <a:gd name="connsiteX43" fmla="*/ 4816905 w 6053670"/>
              <a:gd name="connsiteY43" fmla="*/ 165916 h 5581866"/>
              <a:gd name="connsiteX44" fmla="*/ 4954323 w 6053670"/>
              <a:gd name="connsiteY44" fmla="*/ 152899 h 5581866"/>
              <a:gd name="connsiteX45" fmla="*/ 5092347 w 6053670"/>
              <a:gd name="connsiteY45" fmla="*/ 138629 h 5581866"/>
              <a:gd name="connsiteX46" fmla="*/ 5228555 w 6053670"/>
              <a:gd name="connsiteY46" fmla="*/ 123574 h 5581866"/>
              <a:gd name="connsiteX47" fmla="*/ 5366578 w 6053670"/>
              <a:gd name="connsiteY47" fmla="*/ 106010 h 5581866"/>
              <a:gd name="connsiteX48" fmla="*/ 5503997 w 6053670"/>
              <a:gd name="connsiteY48" fmla="*/ 87192 h 5581866"/>
              <a:gd name="connsiteX49" fmla="*/ 5642020 w 6053670"/>
              <a:gd name="connsiteY49" fmla="*/ 68530 h 5581866"/>
              <a:gd name="connsiteX50" fmla="*/ 5779438 w 6053670"/>
              <a:gd name="connsiteY50" fmla="*/ 46733 h 5581866"/>
              <a:gd name="connsiteX51" fmla="*/ 5916251 w 6053670"/>
              <a:gd name="connsiteY51" fmla="*/ 24464 h 558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5581866">
                <a:moveTo>
                  <a:pt x="6053670" y="1098"/>
                </a:moveTo>
                <a:lnTo>
                  <a:pt x="6053670" y="514028"/>
                </a:lnTo>
                <a:lnTo>
                  <a:pt x="6053670" y="1254558"/>
                </a:lnTo>
                <a:lnTo>
                  <a:pt x="6053670" y="5581866"/>
                </a:lnTo>
                <a:lnTo>
                  <a:pt x="0" y="5581866"/>
                </a:lnTo>
                <a:lnTo>
                  <a:pt x="0" y="1249853"/>
                </a:lnTo>
                <a:lnTo>
                  <a:pt x="0" y="514028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38" name="Freeform 5">
            <a:extLst>
              <a:ext uri="{FF2B5EF4-FFF2-40B4-BE49-F238E27FC236}">
                <a16:creationId xmlns:a16="http://schemas.microsoft.com/office/drawing/2014/main" id="{B5C860C9-D4F9-4350-80DA-0D1CD36C7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0F6BD1-BE51-094B-9D25-3983E679D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EBEBEB"/>
                </a:solidFill>
              </a:rPr>
              <a:t>Conclusions: Death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38A90C8-AE0E-4EBA-9AF8-EEDB20602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CF188E3-46A8-45ED-8D88-323E4C63E8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9894650"/>
              </p:ext>
            </p:extLst>
          </p:nvPr>
        </p:nvGraphicFramePr>
        <p:xfrm>
          <a:off x="639098" y="2418735"/>
          <a:ext cx="5132439" cy="38117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B4E8F83A-7A01-F445-AE12-A9AC71F456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6109" y="468295"/>
            <a:ext cx="5581867" cy="5962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4753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0F6BD1-BE51-094B-9D25-3983E679D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Conclusions: Death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CF188E3-46A8-45ED-8D88-323E4C63E8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4355022"/>
              </p:ext>
            </p:extLst>
          </p:nvPr>
        </p:nvGraphicFramePr>
        <p:xfrm>
          <a:off x="1154953" y="1803748"/>
          <a:ext cx="9692640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420951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3635CDB-84A3-9C4D-811C-82D1F3058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CONCLUSIONS: DEATH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1E52ABC-3B88-48E9-AAB9-A789B3F232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8139414"/>
              </p:ext>
            </p:extLst>
          </p:nvPr>
        </p:nvGraphicFramePr>
        <p:xfrm>
          <a:off x="1154954" y="1682219"/>
          <a:ext cx="9784080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784504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3635CDB-84A3-9C4D-811C-82D1F3058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CONCLUSIONS: DEATH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1E52ABC-3B88-48E9-AAB9-A789B3F232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5488475"/>
              </p:ext>
            </p:extLst>
          </p:nvPr>
        </p:nvGraphicFramePr>
        <p:xfrm>
          <a:off x="1154954" y="1682219"/>
          <a:ext cx="9784080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447348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3635CDB-84A3-9C4D-811C-82D1F3058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CONCLUSIONS: DEATH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1E52ABC-3B88-48E9-AAB9-A789B3F232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5382289"/>
              </p:ext>
            </p:extLst>
          </p:nvPr>
        </p:nvGraphicFramePr>
        <p:xfrm>
          <a:off x="1154954" y="1682219"/>
          <a:ext cx="9784080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65945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3635CDB-84A3-9C4D-811C-82D1F3058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EBEBEB"/>
                </a:solidFill>
              </a:rPr>
              <a:t>MACHINE LEARNING AND MODELING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1E52ABC-3B88-48E9-AAB9-A789B3F232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1947854"/>
              </p:ext>
            </p:extLst>
          </p:nvPr>
        </p:nvGraphicFramePr>
        <p:xfrm>
          <a:off x="1154954" y="1682219"/>
          <a:ext cx="9784080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845829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3635CDB-84A3-9C4D-811C-82D1F3058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EBEBEB"/>
                </a:solidFill>
              </a:rPr>
              <a:t>MACHINE LEARNING AND MODELING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1E52ABC-3B88-48E9-AAB9-A789B3F232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8578862"/>
              </p:ext>
            </p:extLst>
          </p:nvPr>
        </p:nvGraphicFramePr>
        <p:xfrm>
          <a:off x="1154954" y="1682219"/>
          <a:ext cx="9784080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224274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0ED9-C72E-E248-B608-5FEC15A4A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7112A-A30C-3F4C-8585-E43EE33ECB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/>
              <a:t>The data was retrieved from the National Institute of Health (</a:t>
            </a:r>
            <a:r>
              <a:rPr lang="en-US" sz="2000" dirty="0">
                <a:hlinkClick r:id="rId2"/>
              </a:rPr>
              <a:t>https://biolincc.nhlbi.nih.gov/teaching/</a:t>
            </a:r>
            <a:r>
              <a:rPr lang="en-US" sz="2000" dirty="0"/>
              <a:t>)</a:t>
            </a:r>
          </a:p>
          <a:p>
            <a:r>
              <a:rPr lang="en-US" sz="2000" dirty="0"/>
              <a:t>Data from an ongoing cardiovascular study on residents of the town of Framingham, Massachusetts, collected during three examination periods, approximately 6 years apart, from roughly 1956 to 1968</a:t>
            </a:r>
          </a:p>
          <a:p>
            <a:r>
              <a:rPr lang="en-US" sz="2000" dirty="0"/>
              <a:t>Disclaimer: This is teaching data that has been rendered anonymous through the application of certain statistical processes such as permutations and/or random visit selection. We cannot claim or imply that any inferences derived from the teaching datasets are valid estimates</a:t>
            </a:r>
          </a:p>
        </p:txBody>
      </p:sp>
    </p:spTree>
    <p:extLst>
      <p:ext uri="{BB962C8B-B14F-4D97-AF65-F5344CB8AC3E}">
        <p14:creationId xmlns:p14="http://schemas.microsoft.com/office/powerpoint/2010/main" val="16929876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3635CDB-84A3-9C4D-811C-82D1F3058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EBEBEB"/>
                </a:solidFill>
              </a:rPr>
              <a:t>MACHINE LEARNING AND MODELING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1E52ABC-3B88-48E9-AAB9-A789B3F232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4604946"/>
              </p:ext>
            </p:extLst>
          </p:nvPr>
        </p:nvGraphicFramePr>
        <p:xfrm>
          <a:off x="1154954" y="1682219"/>
          <a:ext cx="9784080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834309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3635CDB-84A3-9C4D-811C-82D1F3058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EBEBEB"/>
                </a:solidFill>
              </a:rPr>
              <a:t>MACHINE LEARNING AND MODELING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1E52ABC-3B88-48E9-AAB9-A789B3F232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5126636"/>
              </p:ext>
            </p:extLst>
          </p:nvPr>
        </p:nvGraphicFramePr>
        <p:xfrm>
          <a:off x="1154954" y="1682219"/>
          <a:ext cx="9784080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086102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3635CDB-84A3-9C4D-811C-82D1F3058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EBEBEB"/>
                </a:solidFill>
              </a:rPr>
              <a:t>MACHINE LEARNING AND MODELING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1E52ABC-3B88-48E9-AAB9-A789B3F232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514662"/>
              </p:ext>
            </p:extLst>
          </p:nvPr>
        </p:nvGraphicFramePr>
        <p:xfrm>
          <a:off x="1154954" y="1682219"/>
          <a:ext cx="9784080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578095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B0E73-DA49-4142-882B-A7C5CEE0A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C9279-7000-4A45-B617-F56E5EDBF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403473" cy="3416300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Demographic (Age, Gender)</a:t>
            </a:r>
          </a:p>
          <a:p>
            <a:r>
              <a:rPr lang="en-US" sz="2800" dirty="0"/>
              <a:t>Behavioral (Smoking)</a:t>
            </a:r>
          </a:p>
          <a:p>
            <a:r>
              <a:rPr lang="en-US" sz="2800" dirty="0"/>
              <a:t>Biometric readings (Blood Pressure, Heart Rate, Cholesterol, Glucose) </a:t>
            </a:r>
          </a:p>
          <a:p>
            <a:r>
              <a:rPr lang="en-US" sz="2800" dirty="0"/>
              <a:t>Comorbidities (Diabetes, Hypertension, Stroke)</a:t>
            </a:r>
          </a:p>
          <a:p>
            <a:r>
              <a:rPr lang="en-US" sz="2800" dirty="0"/>
              <a:t>Predictor Variables: Coronary Heart Disease (CHD), Death</a:t>
            </a:r>
          </a:p>
        </p:txBody>
      </p:sp>
    </p:spTree>
    <p:extLst>
      <p:ext uri="{BB962C8B-B14F-4D97-AF65-F5344CB8AC3E}">
        <p14:creationId xmlns:p14="http://schemas.microsoft.com/office/powerpoint/2010/main" val="2817925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D2A4D5-F054-3843-B5EE-E417A29F0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EBEBEB"/>
                </a:solidFill>
              </a:rPr>
              <a:t>Relationships</a:t>
            </a:r>
            <a:endParaRPr lang="en-US" sz="3300" b="1" dirty="0">
              <a:solidFill>
                <a:srgbClr val="EBEBEB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E018E0-407C-E841-9AD1-CA199D6D0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Cluster map shows relationships between</a:t>
            </a:r>
          </a:p>
          <a:p>
            <a:r>
              <a:rPr lang="en-US" sz="2000" dirty="0">
                <a:solidFill>
                  <a:srgbClr val="FFFFFF"/>
                </a:solidFill>
              </a:rPr>
              <a:t>Smoking Status and Cigarettes per Day</a:t>
            </a:r>
          </a:p>
          <a:p>
            <a:r>
              <a:rPr lang="en-US" sz="2000" dirty="0">
                <a:solidFill>
                  <a:srgbClr val="FFFFFF"/>
                </a:solidFill>
              </a:rPr>
              <a:t>Diabetes and Glucose</a:t>
            </a:r>
          </a:p>
          <a:p>
            <a:r>
              <a:rPr lang="en-US" sz="2000" dirty="0">
                <a:solidFill>
                  <a:srgbClr val="FFFFFF"/>
                </a:solidFill>
              </a:rPr>
              <a:t>Blood Pressure, Hypertension, and BMI</a:t>
            </a:r>
          </a:p>
          <a:p>
            <a:r>
              <a:rPr lang="en-US" sz="2000" dirty="0">
                <a:solidFill>
                  <a:srgbClr val="FFFFFF"/>
                </a:solidFill>
              </a:rPr>
              <a:t>Heart Disease, Age and Death</a:t>
            </a:r>
          </a:p>
        </p:txBody>
      </p:sp>
      <p:sp>
        <p:nvSpPr>
          <p:cNvPr id="21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CDCE05-B6FC-AE41-A281-0889DC78B0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7781" y="18423"/>
            <a:ext cx="7037452" cy="6827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2889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F66542-2936-C04A-B4F2-07D736148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b="1" dirty="0">
                <a:solidFill>
                  <a:srgbClr val="EBEBEB"/>
                </a:solidFill>
              </a:rPr>
              <a:t>Blood Pressure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2FF13D-C64F-BE4C-B241-1E691F21F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0815" y="1380994"/>
            <a:ext cx="7171418" cy="412356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159E0-F28C-A04E-88E2-9E1583CB0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9200" y="2120900"/>
            <a:ext cx="3571157" cy="3898900"/>
          </a:xfrm>
        </p:spPr>
        <p:txBody>
          <a:bodyPr>
            <a:normAutofit fontScale="92500"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Approximately half of the individuals had stage 1 Hypertension</a:t>
            </a:r>
          </a:p>
          <a:p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Stage 1 Hypertension is defined by a systolic blood pressure of 130 or more </a:t>
            </a:r>
            <a:r>
              <a:rPr lang="en-US" sz="2400" b="1" u="sng" dirty="0">
                <a:solidFill>
                  <a:srgbClr val="FFFFFF"/>
                </a:solidFill>
              </a:rPr>
              <a:t>or</a:t>
            </a:r>
            <a:r>
              <a:rPr lang="en-US" sz="2400" dirty="0">
                <a:solidFill>
                  <a:srgbClr val="FFFFFF"/>
                </a:solidFill>
              </a:rPr>
              <a:t> diastolic blood pressure of 90 or more </a:t>
            </a:r>
            <a:r>
              <a:rPr lang="en-US" sz="1400" dirty="0">
                <a:solidFill>
                  <a:srgbClr val="FFFFFF"/>
                </a:solidFill>
              </a:rPr>
              <a:t>(</a:t>
            </a:r>
            <a:r>
              <a:rPr lang="en-US" sz="1400" dirty="0">
                <a:solidFill>
                  <a:srgbClr val="FFFFFF"/>
                </a:solidFill>
                <a:hlinkClick r:id="rId3"/>
              </a:rPr>
              <a:t>cdc.gov/bloodpressure/facts.htm</a:t>
            </a:r>
            <a:r>
              <a:rPr lang="en-US" sz="14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21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1743841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288100-E972-C148-8CAD-CC29A4E8A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330" y="973668"/>
            <a:ext cx="3565629" cy="1020232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EBEBEB"/>
                </a:solidFill>
              </a:rPr>
              <a:t>AGE AND DEATH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DAEEBE-0177-B047-B30B-E6EBFC99B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193" y="1968883"/>
            <a:ext cx="7404198" cy="377614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F4053-6B26-7C49-9754-2B9A02179E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Death event increased with age</a:t>
            </a:r>
          </a:p>
          <a:p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This was expected</a:t>
            </a:r>
          </a:p>
        </p:txBody>
      </p:sp>
      <p:sp>
        <p:nvSpPr>
          <p:cNvPr id="21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9245337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288100-E972-C148-8CAD-CC29A4E8A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753" y="973668"/>
            <a:ext cx="3755248" cy="1020232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EBEBEB"/>
                </a:solidFill>
              </a:rPr>
              <a:t>AGE AND HEART DISEASE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F4053-6B26-7C49-9754-2B9A02179E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Heart disease was evenly distributed across the age spectrum </a:t>
            </a:r>
          </a:p>
          <a:p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This was unexpected</a:t>
            </a:r>
          </a:p>
        </p:txBody>
      </p:sp>
      <p:sp>
        <p:nvSpPr>
          <p:cNvPr id="21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1C841D-05E7-DB49-94D0-31FEB40E4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2869" y="1591169"/>
            <a:ext cx="7360124" cy="3741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0300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A73E3-BD7C-0A45-AE20-340BB5B7D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EBEBEB"/>
                </a:solidFill>
              </a:rPr>
              <a:t>Age and BMI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AA12610-6F23-4B16-BC47-2FBE18943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549" y="2703830"/>
            <a:ext cx="2480408" cy="3416300"/>
          </a:xfrm>
        </p:spPr>
        <p:txBody>
          <a:bodyPr anchor="ctr">
            <a:normAutofit/>
          </a:bodyPr>
          <a:lstStyle/>
          <a:p>
            <a:r>
              <a:rPr lang="en-US" sz="2400" dirty="0"/>
              <a:t>BMI was evenly distributed across the age spectrum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6F08472-DAA1-C64E-8755-F42A3A681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9101" y="2493197"/>
            <a:ext cx="8544674" cy="427233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28160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F70C2B8F-6B1B-46D5-86E6-40F36C695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" name="Freeform 5">
            <a:extLst>
              <a:ext uri="{FF2B5EF4-FFF2-40B4-BE49-F238E27FC236}">
                <a16:creationId xmlns:a16="http://schemas.microsoft.com/office/drawing/2014/main" id="{DB521824-592C-476A-AB0A-CA0C6D1F3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469835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A2749EFA-8EE4-4EB8-9424-8E593B932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50898" y="638067"/>
            <a:ext cx="6053670" cy="5581866"/>
          </a:xfrm>
          <a:custGeom>
            <a:avLst/>
            <a:gdLst>
              <a:gd name="connsiteX0" fmla="*/ 6053670 w 6053670"/>
              <a:gd name="connsiteY0" fmla="*/ 1098 h 5581866"/>
              <a:gd name="connsiteX1" fmla="*/ 6053670 w 6053670"/>
              <a:gd name="connsiteY1" fmla="*/ 514028 h 5581866"/>
              <a:gd name="connsiteX2" fmla="*/ 6053670 w 6053670"/>
              <a:gd name="connsiteY2" fmla="*/ 1254558 h 5581866"/>
              <a:gd name="connsiteX3" fmla="*/ 6053670 w 6053670"/>
              <a:gd name="connsiteY3" fmla="*/ 5581866 h 5581866"/>
              <a:gd name="connsiteX4" fmla="*/ 0 w 6053670"/>
              <a:gd name="connsiteY4" fmla="*/ 5581866 h 5581866"/>
              <a:gd name="connsiteX5" fmla="*/ 0 w 6053670"/>
              <a:gd name="connsiteY5" fmla="*/ 1249853 h 5581866"/>
              <a:gd name="connsiteX6" fmla="*/ 0 w 6053670"/>
              <a:gd name="connsiteY6" fmla="*/ 514028 h 5581866"/>
              <a:gd name="connsiteX7" fmla="*/ 0 w 6053670"/>
              <a:gd name="connsiteY7" fmla="*/ 0 h 5581866"/>
              <a:gd name="connsiteX8" fmla="*/ 35717 w 6053670"/>
              <a:gd name="connsiteY8" fmla="*/ 5488 h 5581866"/>
              <a:gd name="connsiteX9" fmla="*/ 140445 w 6053670"/>
              <a:gd name="connsiteY9" fmla="*/ 21641 h 5581866"/>
              <a:gd name="connsiteX10" fmla="*/ 216722 w 6053670"/>
              <a:gd name="connsiteY10" fmla="*/ 32932 h 5581866"/>
              <a:gd name="connsiteX11" fmla="*/ 307527 w 6053670"/>
              <a:gd name="connsiteY11" fmla="*/ 44850 h 5581866"/>
              <a:gd name="connsiteX12" fmla="*/ 415282 w 6053670"/>
              <a:gd name="connsiteY12" fmla="*/ 59121 h 5581866"/>
              <a:gd name="connsiteX13" fmla="*/ 534539 w 6053670"/>
              <a:gd name="connsiteY13" fmla="*/ 74175 h 5581866"/>
              <a:gd name="connsiteX14" fmla="*/ 668931 w 6053670"/>
              <a:gd name="connsiteY14" fmla="*/ 90014 h 5581866"/>
              <a:gd name="connsiteX15" fmla="*/ 815430 w 6053670"/>
              <a:gd name="connsiteY15" fmla="*/ 106794 h 5581866"/>
              <a:gd name="connsiteX16" fmla="*/ 974641 w 6053670"/>
              <a:gd name="connsiteY16" fmla="*/ 123574 h 5581866"/>
              <a:gd name="connsiteX17" fmla="*/ 1144144 w 6053670"/>
              <a:gd name="connsiteY17" fmla="*/ 140667 h 5581866"/>
              <a:gd name="connsiteX18" fmla="*/ 1326965 w 6053670"/>
              <a:gd name="connsiteY18" fmla="*/ 156506 h 5581866"/>
              <a:gd name="connsiteX19" fmla="*/ 1518261 w 6053670"/>
              <a:gd name="connsiteY19" fmla="*/ 171717 h 5581866"/>
              <a:gd name="connsiteX20" fmla="*/ 1720453 w 6053670"/>
              <a:gd name="connsiteY20" fmla="*/ 185518 h 5581866"/>
              <a:gd name="connsiteX21" fmla="*/ 1931121 w 6053670"/>
              <a:gd name="connsiteY21" fmla="*/ 198690 h 5581866"/>
              <a:gd name="connsiteX22" fmla="*/ 2150869 w 6053670"/>
              <a:gd name="connsiteY22" fmla="*/ 211079 h 5581866"/>
              <a:gd name="connsiteX23" fmla="*/ 2263467 w 6053670"/>
              <a:gd name="connsiteY23" fmla="*/ 215470 h 5581866"/>
              <a:gd name="connsiteX24" fmla="*/ 2378487 w 6053670"/>
              <a:gd name="connsiteY24" fmla="*/ 220332 h 5581866"/>
              <a:gd name="connsiteX25" fmla="*/ 2495323 w 6053670"/>
              <a:gd name="connsiteY25" fmla="*/ 224879 h 5581866"/>
              <a:gd name="connsiteX26" fmla="*/ 2612764 w 6053670"/>
              <a:gd name="connsiteY26" fmla="*/ 227859 h 5581866"/>
              <a:gd name="connsiteX27" fmla="*/ 2732627 w 6053670"/>
              <a:gd name="connsiteY27" fmla="*/ 230525 h 5581866"/>
              <a:gd name="connsiteX28" fmla="*/ 2853700 w 6053670"/>
              <a:gd name="connsiteY28" fmla="*/ 233348 h 5581866"/>
              <a:gd name="connsiteX29" fmla="*/ 2977195 w 6053670"/>
              <a:gd name="connsiteY29" fmla="*/ 235229 h 5581866"/>
              <a:gd name="connsiteX30" fmla="*/ 3101900 w 6053670"/>
              <a:gd name="connsiteY30" fmla="*/ 235229 h 5581866"/>
              <a:gd name="connsiteX31" fmla="*/ 3227817 w 6053670"/>
              <a:gd name="connsiteY31" fmla="*/ 236170 h 5581866"/>
              <a:gd name="connsiteX32" fmla="*/ 3354944 w 6053670"/>
              <a:gd name="connsiteY32" fmla="*/ 235229 h 5581866"/>
              <a:gd name="connsiteX33" fmla="*/ 3483887 w 6053670"/>
              <a:gd name="connsiteY33" fmla="*/ 233348 h 5581866"/>
              <a:gd name="connsiteX34" fmla="*/ 3612830 w 6053670"/>
              <a:gd name="connsiteY34" fmla="*/ 231623 h 5581866"/>
              <a:gd name="connsiteX35" fmla="*/ 3743589 w 6053670"/>
              <a:gd name="connsiteY35" fmla="*/ 227859 h 5581866"/>
              <a:gd name="connsiteX36" fmla="*/ 3875559 w 6053670"/>
              <a:gd name="connsiteY36" fmla="*/ 223938 h 5581866"/>
              <a:gd name="connsiteX37" fmla="*/ 4007529 w 6053670"/>
              <a:gd name="connsiteY37" fmla="*/ 219391 h 5581866"/>
              <a:gd name="connsiteX38" fmla="*/ 4140710 w 6053670"/>
              <a:gd name="connsiteY38" fmla="*/ 212961 h 5581866"/>
              <a:gd name="connsiteX39" fmla="*/ 4275102 w 6053670"/>
              <a:gd name="connsiteY39" fmla="*/ 205277 h 5581866"/>
              <a:gd name="connsiteX40" fmla="*/ 4410098 w 6053670"/>
              <a:gd name="connsiteY40" fmla="*/ 197907 h 5581866"/>
              <a:gd name="connsiteX41" fmla="*/ 4545096 w 6053670"/>
              <a:gd name="connsiteY41" fmla="*/ 188498 h 5581866"/>
              <a:gd name="connsiteX42" fmla="*/ 4681909 w 6053670"/>
              <a:gd name="connsiteY42" fmla="*/ 177207 h 5581866"/>
              <a:gd name="connsiteX43" fmla="*/ 4816905 w 6053670"/>
              <a:gd name="connsiteY43" fmla="*/ 165916 h 5581866"/>
              <a:gd name="connsiteX44" fmla="*/ 4954323 w 6053670"/>
              <a:gd name="connsiteY44" fmla="*/ 152899 h 5581866"/>
              <a:gd name="connsiteX45" fmla="*/ 5092347 w 6053670"/>
              <a:gd name="connsiteY45" fmla="*/ 138629 h 5581866"/>
              <a:gd name="connsiteX46" fmla="*/ 5228555 w 6053670"/>
              <a:gd name="connsiteY46" fmla="*/ 123574 h 5581866"/>
              <a:gd name="connsiteX47" fmla="*/ 5366578 w 6053670"/>
              <a:gd name="connsiteY47" fmla="*/ 106010 h 5581866"/>
              <a:gd name="connsiteX48" fmla="*/ 5503997 w 6053670"/>
              <a:gd name="connsiteY48" fmla="*/ 87192 h 5581866"/>
              <a:gd name="connsiteX49" fmla="*/ 5642020 w 6053670"/>
              <a:gd name="connsiteY49" fmla="*/ 68530 h 5581866"/>
              <a:gd name="connsiteX50" fmla="*/ 5779438 w 6053670"/>
              <a:gd name="connsiteY50" fmla="*/ 46733 h 5581866"/>
              <a:gd name="connsiteX51" fmla="*/ 5916251 w 6053670"/>
              <a:gd name="connsiteY51" fmla="*/ 24464 h 558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5581866">
                <a:moveTo>
                  <a:pt x="6053670" y="1098"/>
                </a:moveTo>
                <a:lnTo>
                  <a:pt x="6053670" y="514028"/>
                </a:lnTo>
                <a:lnTo>
                  <a:pt x="6053670" y="1254558"/>
                </a:lnTo>
                <a:lnTo>
                  <a:pt x="6053670" y="5581866"/>
                </a:lnTo>
                <a:lnTo>
                  <a:pt x="0" y="5581866"/>
                </a:lnTo>
                <a:lnTo>
                  <a:pt x="0" y="1249853"/>
                </a:lnTo>
                <a:lnTo>
                  <a:pt x="0" y="514028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38" name="Freeform 5">
            <a:extLst>
              <a:ext uri="{FF2B5EF4-FFF2-40B4-BE49-F238E27FC236}">
                <a16:creationId xmlns:a16="http://schemas.microsoft.com/office/drawing/2014/main" id="{B5C860C9-D4F9-4350-80DA-0D1CD36C7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0F6BD1-BE51-094B-9D25-3983E679D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EBEBEB"/>
                </a:solidFill>
              </a:rPr>
              <a:t>Conclusions: Heart Disease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38A90C8-AE0E-4EBA-9AF8-EEDB20602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CF188E3-46A8-45ED-8D88-323E4C63E8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19128057"/>
              </p:ext>
            </p:extLst>
          </p:nvPr>
        </p:nvGraphicFramePr>
        <p:xfrm>
          <a:off x="639098" y="2418735"/>
          <a:ext cx="5132439" cy="38117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7" name="Picture 16">
            <a:extLst>
              <a:ext uri="{FF2B5EF4-FFF2-40B4-BE49-F238E27FC236}">
                <a16:creationId xmlns:a16="http://schemas.microsoft.com/office/drawing/2014/main" id="{5D98B54D-1D92-EE49-A60F-902DA1D9F48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094"/>
          <a:stretch/>
        </p:blipFill>
        <p:spPr>
          <a:xfrm>
            <a:off x="6535894" y="514175"/>
            <a:ext cx="5451514" cy="585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5937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101</TotalTime>
  <Words>906</Words>
  <Application>Microsoft Macintosh PowerPoint</Application>
  <PresentationFormat>Widescreen</PresentationFormat>
  <Paragraphs>95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Century Gothic</vt:lpstr>
      <vt:lpstr>Wingdings 3</vt:lpstr>
      <vt:lpstr>Ion Boardroom</vt:lpstr>
      <vt:lpstr>Heart Disease and Death</vt:lpstr>
      <vt:lpstr>The Data</vt:lpstr>
      <vt:lpstr>Variables</vt:lpstr>
      <vt:lpstr>Relationships</vt:lpstr>
      <vt:lpstr>Blood Pressure</vt:lpstr>
      <vt:lpstr>AGE AND DEATH</vt:lpstr>
      <vt:lpstr>AGE AND HEART DISEASE</vt:lpstr>
      <vt:lpstr>Age and BMI</vt:lpstr>
      <vt:lpstr>Conclusions: Heart Disease</vt:lpstr>
      <vt:lpstr>Conclusions: Heart Disease</vt:lpstr>
      <vt:lpstr>CONCLUSIONS: HEART DISEASE</vt:lpstr>
      <vt:lpstr>CONCLUSIONS: HEART DISEASE</vt:lpstr>
      <vt:lpstr>Conclusions: Death</vt:lpstr>
      <vt:lpstr>Conclusions: Death</vt:lpstr>
      <vt:lpstr>CONCLUSIONS: DEATH</vt:lpstr>
      <vt:lpstr>CONCLUSIONS: DEATH</vt:lpstr>
      <vt:lpstr>CONCLUSIONS: DEATH</vt:lpstr>
      <vt:lpstr>MACHINE LEARNING AND MODELING</vt:lpstr>
      <vt:lpstr>MACHINE LEARNING AND MODELING</vt:lpstr>
      <vt:lpstr>MACHINE LEARNING AND MODELING</vt:lpstr>
      <vt:lpstr>MACHINE LEARNING AND MODELING</vt:lpstr>
      <vt:lpstr>MACHINE LEARNING AND MODELING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Heart Disease and Death</dc:title>
  <dc:creator>Silvia Catalina</dc:creator>
  <cp:lastModifiedBy>Silvia Catalina</cp:lastModifiedBy>
  <cp:revision>2</cp:revision>
  <dcterms:created xsi:type="dcterms:W3CDTF">2021-09-30T05:15:25Z</dcterms:created>
  <dcterms:modified xsi:type="dcterms:W3CDTF">2021-09-30T06:57:23Z</dcterms:modified>
</cp:coreProperties>
</file>

<file path=docProps/thumbnail.jpeg>
</file>